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7"/>
  </p:notesMasterIdLst>
  <p:sldIdLst>
    <p:sldId id="533" r:id="rId2"/>
    <p:sldId id="534" r:id="rId3"/>
    <p:sldId id="535" r:id="rId4"/>
    <p:sldId id="258" r:id="rId5"/>
    <p:sldId id="260" r:id="rId6"/>
    <p:sldId id="340" r:id="rId7"/>
    <p:sldId id="261" r:id="rId8"/>
    <p:sldId id="536" r:id="rId9"/>
    <p:sldId id="537" r:id="rId10"/>
    <p:sldId id="264" r:id="rId11"/>
    <p:sldId id="266" r:id="rId12"/>
    <p:sldId id="538" r:id="rId13"/>
    <p:sldId id="540" r:id="rId14"/>
    <p:sldId id="539" r:id="rId15"/>
    <p:sldId id="270" r:id="rId16"/>
    <p:sldId id="606" r:id="rId17"/>
    <p:sldId id="271" r:id="rId18"/>
    <p:sldId id="333" r:id="rId19"/>
    <p:sldId id="541" r:id="rId20"/>
    <p:sldId id="334" r:id="rId21"/>
    <p:sldId id="463" r:id="rId22"/>
    <p:sldId id="475" r:id="rId23"/>
    <p:sldId id="482" r:id="rId24"/>
    <p:sldId id="542" r:id="rId25"/>
    <p:sldId id="543" r:id="rId26"/>
    <p:sldId id="274" r:id="rId27"/>
    <p:sldId id="607" r:id="rId28"/>
    <p:sldId id="275" r:id="rId29"/>
    <p:sldId id="276" r:id="rId30"/>
    <p:sldId id="513" r:id="rId31"/>
    <p:sldId id="336" r:id="rId32"/>
    <p:sldId id="460" r:id="rId33"/>
    <p:sldId id="476" r:id="rId34"/>
    <p:sldId id="544" r:id="rId35"/>
    <p:sldId id="545" r:id="rId36"/>
    <p:sldId id="281" r:id="rId37"/>
    <p:sldId id="279" r:id="rId38"/>
    <p:sldId id="546" r:id="rId39"/>
    <p:sldId id="280" r:id="rId40"/>
    <p:sldId id="342" r:id="rId41"/>
    <p:sldId id="514" r:id="rId42"/>
    <p:sldId id="461" r:id="rId43"/>
    <p:sldId id="608" r:id="rId44"/>
    <p:sldId id="477" r:id="rId45"/>
    <p:sldId id="483" r:id="rId46"/>
    <p:sldId id="547" r:id="rId47"/>
    <p:sldId id="548" r:id="rId48"/>
    <p:sldId id="549" r:id="rId49"/>
    <p:sldId id="283" r:id="rId50"/>
    <p:sldId id="285" r:id="rId51"/>
    <p:sldId id="515" r:id="rId52"/>
    <p:sldId id="337" r:id="rId53"/>
    <p:sldId id="338" r:id="rId54"/>
    <p:sldId id="339" r:id="rId55"/>
    <p:sldId id="478" r:id="rId56"/>
    <p:sldId id="516" r:id="rId57"/>
    <p:sldId id="479" r:id="rId58"/>
    <p:sldId id="480" r:id="rId59"/>
    <p:sldId id="481" r:id="rId60"/>
    <p:sldId id="551" r:id="rId61"/>
    <p:sldId id="552" r:id="rId62"/>
    <p:sldId id="553" r:id="rId63"/>
    <p:sldId id="554" r:id="rId64"/>
    <p:sldId id="291" r:id="rId65"/>
    <p:sldId id="326" r:id="rId66"/>
    <p:sldId id="484" r:id="rId67"/>
    <p:sldId id="485" r:id="rId68"/>
    <p:sldId id="609" r:id="rId69"/>
    <p:sldId id="486" r:id="rId70"/>
    <p:sldId id="517" r:id="rId71"/>
    <p:sldId id="487" r:id="rId72"/>
    <p:sldId id="488" r:id="rId73"/>
    <p:sldId id="555" r:id="rId74"/>
    <p:sldId id="557" r:id="rId75"/>
    <p:sldId id="300" r:id="rId76"/>
    <p:sldId id="327" r:id="rId77"/>
    <p:sldId id="518" r:id="rId78"/>
    <p:sldId id="302" r:id="rId79"/>
    <p:sldId id="489" r:id="rId80"/>
    <p:sldId id="558" r:id="rId81"/>
    <p:sldId id="559" r:id="rId82"/>
    <p:sldId id="329" r:id="rId83"/>
    <p:sldId id="610" r:id="rId84"/>
    <p:sldId id="304" r:id="rId85"/>
    <p:sldId id="560" r:id="rId86"/>
    <p:sldId id="305" r:id="rId87"/>
    <p:sldId id="464" r:id="rId88"/>
    <p:sldId id="611" r:id="rId89"/>
    <p:sldId id="490" r:id="rId90"/>
    <p:sldId id="491" r:id="rId91"/>
    <p:sldId id="561" r:id="rId92"/>
    <p:sldId id="612" r:id="rId93"/>
    <p:sldId id="492" r:id="rId94"/>
    <p:sldId id="493" r:id="rId95"/>
    <p:sldId id="494" r:id="rId96"/>
    <p:sldId id="495" r:id="rId97"/>
    <p:sldId id="496" r:id="rId98"/>
    <p:sldId id="562" r:id="rId99"/>
    <p:sldId id="563" r:id="rId100"/>
    <p:sldId id="307" r:id="rId101"/>
    <p:sldId id="309" r:id="rId102"/>
    <p:sldId id="520" r:id="rId103"/>
    <p:sldId id="311" r:id="rId104"/>
    <p:sldId id="465" r:id="rId105"/>
    <p:sldId id="519" r:id="rId106"/>
    <p:sldId id="466" r:id="rId107"/>
    <p:sldId id="564" r:id="rId108"/>
    <p:sldId id="565" r:id="rId109"/>
    <p:sldId id="312" r:id="rId110"/>
    <p:sldId id="613" r:id="rId111"/>
    <p:sldId id="314" r:id="rId112"/>
    <p:sldId id="315" r:id="rId113"/>
    <p:sldId id="566" r:id="rId114"/>
    <p:sldId id="567" r:id="rId115"/>
    <p:sldId id="568" r:id="rId116"/>
    <p:sldId id="344" r:id="rId117"/>
    <p:sldId id="319" r:id="rId118"/>
    <p:sldId id="320" r:id="rId119"/>
    <p:sldId id="614" r:id="rId120"/>
    <p:sldId id="497" r:id="rId121"/>
    <p:sldId id="498" r:id="rId122"/>
    <p:sldId id="569" r:id="rId123"/>
    <p:sldId id="573" r:id="rId124"/>
    <p:sldId id="570" r:id="rId125"/>
    <p:sldId id="571" r:id="rId126"/>
    <p:sldId id="572" r:id="rId127"/>
    <p:sldId id="347" r:id="rId128"/>
    <p:sldId id="349" r:id="rId129"/>
    <p:sldId id="350" r:id="rId130"/>
    <p:sldId id="521" r:id="rId131"/>
    <p:sldId id="499" r:id="rId132"/>
    <p:sldId id="574" r:id="rId133"/>
    <p:sldId id="575" r:id="rId134"/>
    <p:sldId id="356" r:id="rId135"/>
    <p:sldId id="358" r:id="rId136"/>
    <p:sldId id="359" r:id="rId137"/>
    <p:sldId id="383" r:id="rId138"/>
    <p:sldId id="522" r:id="rId139"/>
    <p:sldId id="384" r:id="rId140"/>
    <p:sldId id="360" r:id="rId141"/>
    <p:sldId id="605" r:id="rId142"/>
    <p:sldId id="362" r:id="rId143"/>
    <p:sldId id="363" r:id="rId144"/>
    <p:sldId id="364" r:id="rId145"/>
    <p:sldId id="389" r:id="rId146"/>
    <p:sldId id="615" r:id="rId147"/>
    <p:sldId id="523" r:id="rId148"/>
    <p:sldId id="390" r:id="rId149"/>
    <p:sldId id="392" r:id="rId150"/>
    <p:sldId id="576" r:id="rId151"/>
    <p:sldId id="500" r:id="rId152"/>
    <p:sldId id="501" r:id="rId153"/>
    <p:sldId id="502" r:id="rId154"/>
    <p:sldId id="577" r:id="rId155"/>
    <p:sldId id="578" r:id="rId156"/>
    <p:sldId id="366" r:id="rId157"/>
    <p:sldId id="367" r:id="rId158"/>
    <p:sldId id="579" r:id="rId159"/>
    <p:sldId id="368" r:id="rId160"/>
    <p:sldId id="393" r:id="rId161"/>
    <p:sldId id="503" r:id="rId162"/>
    <p:sldId id="504" r:id="rId163"/>
    <p:sldId id="580" r:id="rId164"/>
    <p:sldId id="581" r:id="rId165"/>
    <p:sldId id="370" r:id="rId166"/>
    <p:sldId id="524" r:id="rId167"/>
    <p:sldId id="371" r:id="rId168"/>
    <p:sldId id="372" r:id="rId169"/>
    <p:sldId id="468" r:id="rId170"/>
    <p:sldId id="582" r:id="rId171"/>
    <p:sldId id="469" r:id="rId172"/>
    <p:sldId id="470" r:id="rId173"/>
    <p:sldId id="505" r:id="rId174"/>
    <p:sldId id="583" r:id="rId175"/>
    <p:sldId id="584" r:id="rId176"/>
    <p:sldId id="585" r:id="rId177"/>
    <p:sldId id="376" r:id="rId178"/>
    <p:sldId id="377" r:id="rId179"/>
    <p:sldId id="616" r:id="rId180"/>
    <p:sldId id="525" r:id="rId181"/>
    <p:sldId id="378" r:id="rId182"/>
    <p:sldId id="379" r:id="rId183"/>
    <p:sldId id="506" r:id="rId184"/>
    <p:sldId id="381" r:id="rId185"/>
    <p:sldId id="588" r:id="rId186"/>
    <p:sldId id="586" r:id="rId187"/>
    <p:sldId id="587" r:id="rId188"/>
    <p:sldId id="396" r:id="rId189"/>
    <p:sldId id="398" r:id="rId190"/>
    <p:sldId id="589" r:id="rId191"/>
    <p:sldId id="590" r:id="rId192"/>
    <p:sldId id="406" r:id="rId193"/>
    <p:sldId id="591" r:id="rId194"/>
    <p:sldId id="408" r:id="rId195"/>
    <p:sldId id="617" r:id="rId196"/>
    <p:sldId id="409" r:id="rId197"/>
    <p:sldId id="592" r:id="rId198"/>
    <p:sldId id="593" r:id="rId199"/>
    <p:sldId id="418" r:id="rId200"/>
    <p:sldId id="526" r:id="rId201"/>
    <p:sldId id="419" r:id="rId202"/>
    <p:sldId id="618" r:id="rId203"/>
    <p:sldId id="420" r:id="rId204"/>
    <p:sldId id="421" r:id="rId205"/>
    <p:sldId id="422" r:id="rId206"/>
    <p:sldId id="594" r:id="rId207"/>
    <p:sldId id="423" r:id="rId208"/>
    <p:sldId id="507" r:id="rId209"/>
    <p:sldId id="595" r:id="rId210"/>
    <p:sldId id="508" r:id="rId211"/>
    <p:sldId id="509" r:id="rId212"/>
    <p:sldId id="510" r:id="rId213"/>
    <p:sldId id="527" r:id="rId214"/>
    <p:sldId id="596" r:id="rId215"/>
    <p:sldId id="597" r:id="rId216"/>
    <p:sldId id="425" r:id="rId217"/>
    <p:sldId id="528" r:id="rId218"/>
    <p:sldId id="426" r:id="rId219"/>
    <p:sldId id="427" r:id="rId220"/>
    <p:sldId id="428" r:id="rId221"/>
    <p:sldId id="598" r:id="rId222"/>
    <p:sldId id="599" r:id="rId223"/>
    <p:sldId id="430" r:id="rId224"/>
    <p:sldId id="529" r:id="rId225"/>
    <p:sldId id="431" r:id="rId226"/>
    <p:sldId id="432" r:id="rId227"/>
    <p:sldId id="444" r:id="rId228"/>
    <p:sldId id="511" r:id="rId229"/>
    <p:sldId id="512" r:id="rId230"/>
    <p:sldId id="619" r:id="rId231"/>
    <p:sldId id="600" r:id="rId232"/>
    <p:sldId id="601" r:id="rId233"/>
    <p:sldId id="602" r:id="rId234"/>
    <p:sldId id="435" r:id="rId235"/>
    <p:sldId id="436" r:id="rId236"/>
    <p:sldId id="530" r:id="rId237"/>
    <p:sldId id="437" r:id="rId238"/>
    <p:sldId id="438" r:id="rId239"/>
    <p:sldId id="439" r:id="rId240"/>
    <p:sldId id="531" r:id="rId241"/>
    <p:sldId id="447" r:id="rId242"/>
    <p:sldId id="448" r:id="rId243"/>
    <p:sldId id="440" r:id="rId244"/>
    <p:sldId id="603" r:id="rId245"/>
    <p:sldId id="604" r:id="rId246"/>
    <p:sldId id="620" r:id="rId247"/>
    <p:sldId id="621" r:id="rId248"/>
    <p:sldId id="622" r:id="rId249"/>
    <p:sldId id="623" r:id="rId250"/>
    <p:sldId id="624" r:id="rId251"/>
    <p:sldId id="625" r:id="rId252"/>
    <p:sldId id="626" r:id="rId253"/>
    <p:sldId id="627" r:id="rId254"/>
    <p:sldId id="628" r:id="rId255"/>
    <p:sldId id="629" r:id="rId256"/>
    <p:sldId id="630" r:id="rId257"/>
    <p:sldId id="631" r:id="rId258"/>
    <p:sldId id="632" r:id="rId259"/>
    <p:sldId id="633" r:id="rId260"/>
    <p:sldId id="634" r:id="rId261"/>
    <p:sldId id="635" r:id="rId262"/>
    <p:sldId id="636" r:id="rId263"/>
    <p:sldId id="637" r:id="rId264"/>
    <p:sldId id="638" r:id="rId265"/>
    <p:sldId id="639" r:id="rId266"/>
    <p:sldId id="640" r:id="rId267"/>
    <p:sldId id="641" r:id="rId268"/>
    <p:sldId id="642" r:id="rId269"/>
    <p:sldId id="643" r:id="rId270"/>
    <p:sldId id="644" r:id="rId271"/>
    <p:sldId id="645" r:id="rId272"/>
    <p:sldId id="646" r:id="rId273"/>
    <p:sldId id="647" r:id="rId274"/>
    <p:sldId id="648" r:id="rId275"/>
    <p:sldId id="649" r:id="rId276"/>
    <p:sldId id="650" r:id="rId277"/>
    <p:sldId id="651" r:id="rId278"/>
    <p:sldId id="652" r:id="rId279"/>
    <p:sldId id="653" r:id="rId280"/>
    <p:sldId id="654" r:id="rId281"/>
    <p:sldId id="655" r:id="rId282"/>
    <p:sldId id="656" r:id="rId283"/>
    <p:sldId id="657" r:id="rId284"/>
    <p:sldId id="658" r:id="rId285"/>
    <p:sldId id="659" r:id="rId286"/>
    <p:sldId id="660" r:id="rId287"/>
    <p:sldId id="661" r:id="rId288"/>
    <p:sldId id="662" r:id="rId289"/>
    <p:sldId id="663" r:id="rId290"/>
    <p:sldId id="664" r:id="rId291"/>
    <p:sldId id="665" r:id="rId292"/>
    <p:sldId id="666" r:id="rId293"/>
    <p:sldId id="667" r:id="rId294"/>
    <p:sldId id="668" r:id="rId295"/>
    <p:sldId id="669" r:id="rId29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71" autoAdjust="0"/>
  </p:normalViewPr>
  <p:slideViewPr>
    <p:cSldViewPr>
      <p:cViewPr varScale="1">
        <p:scale>
          <a:sx n="70" d="100"/>
          <a:sy n="70" d="100"/>
        </p:scale>
        <p:origin x="1205" y="86"/>
      </p:cViewPr>
      <p:guideLst>
        <p:guide orient="horz" pos="2160"/>
        <p:guide pos="2880"/>
      </p:guideLst>
    </p:cSldViewPr>
  </p:slideViewPr>
  <p:outlineViewPr>
    <p:cViewPr>
      <p:scale>
        <a:sx n="33" d="100"/>
        <a:sy n="33" d="100"/>
      </p:scale>
      <p:origin x="0" y="27762"/>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viewProps" Target="viewProps.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theme" Target="theme/theme1.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notesMaster" Target="notesMasters/notesMaster1.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presProps" Target="presProps.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microsoft.com/office/2006/relationships/vbaProject" Target="vbaProject.bin"/><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3106"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303107"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303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31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303110"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endParaRPr lang="en-CA"/>
          </a:p>
        </p:txBody>
      </p:sp>
      <p:sp>
        <p:nvSpPr>
          <p:cNvPr id="303111"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fld id="{6B6CCFA9-34F4-459A-8294-E098D1C707D4}" type="slidenum">
              <a:rPr lang="ar-SA"/>
              <a:pPr/>
              <a:t>‹N°›</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6B6CCFA9-34F4-459A-8294-E098D1C707D4}" type="slidenum">
              <a:rPr lang="ar-S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B8C3DF-448F-4927-8486-5F93CF971D96}" type="slidenum">
              <a:rPr lang="ar-SA"/>
              <a:pPr/>
              <a:t>14</a:t>
            </a:fld>
            <a:endParaRPr lang="en-CA"/>
          </a:p>
        </p:txBody>
      </p:sp>
      <p:sp>
        <p:nvSpPr>
          <p:cNvPr id="304130" name="Rectangle 2"/>
          <p:cNvSpPr>
            <a:spLocks noGrp="1" noRot="1" noChangeAspect="1" noChangeArrowheads="1" noTextEdit="1"/>
          </p:cNvSpPr>
          <p:nvPr>
            <p:ph type="sldImg"/>
          </p:nvPr>
        </p:nvSpPr>
        <p:spPr>
          <a:xfrm>
            <a:off x="1144588" y="685800"/>
            <a:ext cx="4572000" cy="3429000"/>
          </a:xfrm>
          <a:ln/>
        </p:spPr>
      </p:sp>
      <p:sp>
        <p:nvSpPr>
          <p:cNvPr id="30413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C4B16E-60E4-4A3C-9002-5F2AA936958C}" type="slidenum">
              <a:rPr lang="ar-SA"/>
              <a:pPr/>
              <a:t>25</a:t>
            </a:fld>
            <a:endParaRPr lang="en-CA"/>
          </a:p>
        </p:txBody>
      </p:sp>
      <p:sp>
        <p:nvSpPr>
          <p:cNvPr id="309250" name="Rectangle 2"/>
          <p:cNvSpPr>
            <a:spLocks noGrp="1" noRot="1" noChangeAspect="1" noChangeArrowheads="1" noTextEdit="1"/>
          </p:cNvSpPr>
          <p:nvPr>
            <p:ph type="sldImg"/>
          </p:nvPr>
        </p:nvSpPr>
        <p:spPr>
          <a:xfrm>
            <a:off x="1144588" y="685800"/>
            <a:ext cx="4572000" cy="3429000"/>
          </a:xfrm>
          <a:ln/>
        </p:spPr>
      </p:sp>
      <p:sp>
        <p:nvSpPr>
          <p:cNvPr id="30925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6B6CCFA9-34F4-459A-8294-E098D1C707D4}" type="slidenum">
              <a:rPr lang="ar-SA" smtClean="0"/>
              <a:pPr/>
              <a:t>34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817DEA-1343-42C2-97D1-3068C6E51041}" type="slidenum">
              <a:rPr lang="ar-SA"/>
              <a:pPr/>
              <a:t>35</a:t>
            </a:fld>
            <a:endParaRPr lang="en-CA"/>
          </a:p>
        </p:txBody>
      </p:sp>
      <p:sp>
        <p:nvSpPr>
          <p:cNvPr id="312322" name="Rectangle 2"/>
          <p:cNvSpPr>
            <a:spLocks noGrp="1" noRot="1" noChangeAspect="1" noChangeArrowheads="1" noTextEdit="1"/>
          </p:cNvSpPr>
          <p:nvPr>
            <p:ph type="sldImg"/>
          </p:nvPr>
        </p:nvSpPr>
        <p:spPr>
          <a:xfrm>
            <a:off x="1144588" y="685800"/>
            <a:ext cx="4572000" cy="3429000"/>
          </a:xfrm>
          <a:ln/>
        </p:spPr>
      </p:sp>
      <p:sp>
        <p:nvSpPr>
          <p:cNvPr id="31232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F5DD60-8EDF-4061-A00A-EF6D6FE8F80E}" type="slidenum">
              <a:rPr lang="ar-SA"/>
              <a:pPr/>
              <a:t>81</a:t>
            </a:fld>
            <a:endParaRPr lang="en-CA"/>
          </a:p>
        </p:txBody>
      </p:sp>
      <p:sp>
        <p:nvSpPr>
          <p:cNvPr id="328706" name="Rectangle 2"/>
          <p:cNvSpPr>
            <a:spLocks noGrp="1" noRot="1" noChangeAspect="1" noChangeArrowheads="1" noTextEdit="1"/>
          </p:cNvSpPr>
          <p:nvPr>
            <p:ph type="sldImg"/>
          </p:nvPr>
        </p:nvSpPr>
        <p:spPr>
          <a:xfrm>
            <a:off x="1144588" y="685800"/>
            <a:ext cx="4572000" cy="3429000"/>
          </a:xfrm>
          <a:ln/>
        </p:spPr>
      </p:sp>
      <p:sp>
        <p:nvSpPr>
          <p:cNvPr id="32870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B961D8-9E33-44CE-ABBE-C6E36C77E730}" type="slidenum">
              <a:rPr lang="ar-SA"/>
              <a:pPr/>
              <a:t>99</a:t>
            </a:fld>
            <a:endParaRPr lang="en-CA"/>
          </a:p>
        </p:txBody>
      </p:sp>
      <p:sp>
        <p:nvSpPr>
          <p:cNvPr id="333826" name="Rectangle 2"/>
          <p:cNvSpPr>
            <a:spLocks noGrp="1" noRot="1" noChangeAspect="1" noChangeArrowheads="1" noTextEdit="1"/>
          </p:cNvSpPr>
          <p:nvPr>
            <p:ph type="sldImg"/>
          </p:nvPr>
        </p:nvSpPr>
        <p:spPr>
          <a:xfrm>
            <a:off x="1144588" y="685800"/>
            <a:ext cx="4572000" cy="3429000"/>
          </a:xfrm>
          <a:ln/>
        </p:spPr>
      </p:sp>
      <p:sp>
        <p:nvSpPr>
          <p:cNvPr id="33382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0C02FD-A0B6-4598-B2F6-6504768A3055}" type="slidenum">
              <a:rPr lang="ar-SA"/>
              <a:pPr/>
              <a:t>108</a:t>
            </a:fld>
            <a:endParaRPr lang="en-CA"/>
          </a:p>
        </p:txBody>
      </p:sp>
      <p:sp>
        <p:nvSpPr>
          <p:cNvPr id="336898" name="Rectangle 2"/>
          <p:cNvSpPr>
            <a:spLocks noGrp="1" noRot="1" noChangeAspect="1" noChangeArrowheads="1" noTextEdit="1"/>
          </p:cNvSpPr>
          <p:nvPr>
            <p:ph type="sldImg"/>
          </p:nvPr>
        </p:nvSpPr>
        <p:spPr>
          <a:xfrm>
            <a:off x="1144588" y="685800"/>
            <a:ext cx="4572000" cy="3429000"/>
          </a:xfrm>
          <a:ln/>
        </p:spPr>
      </p:sp>
      <p:sp>
        <p:nvSpPr>
          <p:cNvPr id="33689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4CFF0B-4136-49DE-9879-105A4F17E686}" type="slidenum">
              <a:rPr lang="ar-SA"/>
              <a:pPr/>
              <a:t>141</a:t>
            </a:fld>
            <a:endParaRPr lang="en-CA"/>
          </a:p>
        </p:txBody>
      </p:sp>
      <p:sp>
        <p:nvSpPr>
          <p:cNvPr id="386050" name="Rectangle 2"/>
          <p:cNvSpPr>
            <a:spLocks noGrp="1" noRot="1" noChangeAspect="1" noChangeArrowheads="1" noTextEdit="1"/>
          </p:cNvSpPr>
          <p:nvPr>
            <p:ph type="sldImg"/>
          </p:nvPr>
        </p:nvSpPr>
        <p:spPr>
          <a:xfrm>
            <a:off x="1144588" y="685800"/>
            <a:ext cx="4572000" cy="3429000"/>
          </a:xfrm>
          <a:ln/>
        </p:spPr>
      </p:sp>
      <p:sp>
        <p:nvSpPr>
          <p:cNvPr id="38605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E8A71E-788B-47BC-971C-CCF9480EB107}" type="slidenum">
              <a:rPr lang="ar-SA"/>
              <a:pPr/>
              <a:t>155</a:t>
            </a:fld>
            <a:endParaRPr lang="en-CA"/>
          </a:p>
        </p:txBody>
      </p:sp>
      <p:sp>
        <p:nvSpPr>
          <p:cNvPr id="352258" name="Rectangle 2"/>
          <p:cNvSpPr>
            <a:spLocks noGrp="1" noRot="1" noChangeAspect="1" noChangeArrowheads="1" noTextEdit="1"/>
          </p:cNvSpPr>
          <p:nvPr>
            <p:ph type="sldImg"/>
          </p:nvPr>
        </p:nvSpPr>
        <p:spPr>
          <a:xfrm>
            <a:off x="1144588" y="685800"/>
            <a:ext cx="4572000" cy="3429000"/>
          </a:xfrm>
          <a:ln/>
        </p:spPr>
      </p:sp>
      <p:sp>
        <p:nvSpPr>
          <p:cNvPr id="35225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A5BE27-1983-4F33-AE43-75A4C25A2C00}" type="slidenum">
              <a:rPr lang="ar-SA"/>
              <a:pPr/>
              <a:t>164</a:t>
            </a:fld>
            <a:endParaRPr lang="en-CA"/>
          </a:p>
        </p:txBody>
      </p:sp>
      <p:sp>
        <p:nvSpPr>
          <p:cNvPr id="356354" name="Rectangle 2"/>
          <p:cNvSpPr>
            <a:spLocks noGrp="1" noRot="1" noChangeAspect="1" noChangeArrowheads="1" noTextEdit="1"/>
          </p:cNvSpPr>
          <p:nvPr>
            <p:ph type="sldImg"/>
          </p:nvPr>
        </p:nvSpPr>
        <p:spPr>
          <a:xfrm>
            <a:off x="1144588" y="685800"/>
            <a:ext cx="4572000" cy="3429000"/>
          </a:xfrm>
          <a:ln/>
        </p:spPr>
      </p:sp>
      <p:sp>
        <p:nvSpPr>
          <p:cNvPr id="356355"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8D992B-106A-4090-875E-AC54B8B061BB}" type="slidenum">
              <a:rPr lang="ar-SA"/>
              <a:pPr/>
              <a:t>198</a:t>
            </a:fld>
            <a:endParaRPr lang="en-CA"/>
          </a:p>
        </p:txBody>
      </p:sp>
      <p:sp>
        <p:nvSpPr>
          <p:cNvPr id="370690" name="Rectangle 2"/>
          <p:cNvSpPr>
            <a:spLocks noGrp="1" noRot="1" noChangeAspect="1" noChangeArrowheads="1" noTextEdit="1"/>
          </p:cNvSpPr>
          <p:nvPr>
            <p:ph type="sldImg"/>
          </p:nvPr>
        </p:nvSpPr>
        <p:spPr>
          <a:xfrm>
            <a:off x="1144588" y="685800"/>
            <a:ext cx="4572000" cy="3429000"/>
          </a:xfrm>
          <a:ln/>
        </p:spPr>
      </p:sp>
      <p:sp>
        <p:nvSpPr>
          <p:cNvPr id="37069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821459-6734-4547-8EB6-78E63A743A26}" type="slidenum">
              <a:rPr lang="ar-SA"/>
              <a:pPr/>
              <a:t>215</a:t>
            </a:fld>
            <a:endParaRPr lang="en-CA"/>
          </a:p>
        </p:txBody>
      </p:sp>
      <p:sp>
        <p:nvSpPr>
          <p:cNvPr id="375810" name="Rectangle 2"/>
          <p:cNvSpPr>
            <a:spLocks noGrp="1" noRot="1" noChangeAspect="1" noChangeArrowheads="1" noTextEdit="1"/>
          </p:cNvSpPr>
          <p:nvPr>
            <p:ph type="sldImg"/>
          </p:nvPr>
        </p:nvSpPr>
        <p:spPr>
          <a:xfrm>
            <a:off x="1144588" y="685800"/>
            <a:ext cx="4572000" cy="3429000"/>
          </a:xfrm>
          <a:ln/>
        </p:spPr>
      </p:sp>
      <p:sp>
        <p:nvSpPr>
          <p:cNvPr id="37581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4E19BE-6B02-4C07-B36B-0262F1A1B68F}" type="slidenum">
              <a:rPr lang="ar-SA"/>
              <a:pPr/>
              <a:t>222</a:t>
            </a:fld>
            <a:endParaRPr lang="en-CA"/>
          </a:p>
        </p:txBody>
      </p:sp>
      <p:sp>
        <p:nvSpPr>
          <p:cNvPr id="378882" name="Rectangle 2"/>
          <p:cNvSpPr>
            <a:spLocks noGrp="1" noRot="1" noChangeAspect="1" noChangeArrowheads="1" noTextEdit="1"/>
          </p:cNvSpPr>
          <p:nvPr>
            <p:ph type="sldImg"/>
          </p:nvPr>
        </p:nvSpPr>
        <p:spPr>
          <a:xfrm>
            <a:off x="1144588" y="685800"/>
            <a:ext cx="4572000" cy="3429000"/>
          </a:xfrm>
          <a:ln/>
        </p:spPr>
      </p:sp>
      <p:sp>
        <p:nvSpPr>
          <p:cNvPr id="37888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07C7A9-6539-4727-882D-CF42F0453119}" type="slidenum">
              <a:rPr lang="ar-SA"/>
              <a:pPr/>
              <a:t>258</a:t>
            </a:fld>
            <a:endParaRPr lang="en-CA"/>
          </a:p>
        </p:txBody>
      </p:sp>
      <p:sp>
        <p:nvSpPr>
          <p:cNvPr id="416770" name="Rectangle 2"/>
          <p:cNvSpPr>
            <a:spLocks noGrp="1" noRot="1" noChangeAspect="1" noChangeArrowheads="1" noTextEdit="1"/>
          </p:cNvSpPr>
          <p:nvPr>
            <p:ph type="sldImg"/>
          </p:nvPr>
        </p:nvSpPr>
        <p:spPr>
          <a:xfrm>
            <a:off x="1144588" y="685800"/>
            <a:ext cx="4572000" cy="3429000"/>
          </a:xfrm>
          <a:ln/>
        </p:spPr>
      </p:sp>
      <p:sp>
        <p:nvSpPr>
          <p:cNvPr id="41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87B597-79BE-47F7-8BAB-3B5E4CD4FB30}" type="slidenum">
              <a:rPr lang="ar-SA"/>
              <a:pPr/>
              <a:t>269</a:t>
            </a:fld>
            <a:endParaRPr lang="en-CA"/>
          </a:p>
        </p:txBody>
      </p:sp>
      <p:sp>
        <p:nvSpPr>
          <p:cNvPr id="429058" name="Rectangle 2"/>
          <p:cNvSpPr>
            <a:spLocks noGrp="1" noRot="1" noChangeAspect="1" noChangeArrowheads="1" noTextEdit="1"/>
          </p:cNvSpPr>
          <p:nvPr>
            <p:ph type="sldImg"/>
          </p:nvPr>
        </p:nvSpPr>
        <p:spPr>
          <a:xfrm>
            <a:off x="1144588" y="685800"/>
            <a:ext cx="4572000" cy="3429000"/>
          </a:xfrm>
          <a:ln/>
        </p:spPr>
      </p:sp>
      <p:sp>
        <p:nvSpPr>
          <p:cNvPr id="429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1BAF43-BC46-4C45-96DE-EC253A888960}" type="slidenum">
              <a:rPr lang="ar-SA"/>
              <a:pPr/>
              <a:t>278</a:t>
            </a:fld>
            <a:endParaRPr lang="en-CA"/>
          </a:p>
        </p:txBody>
      </p:sp>
      <p:sp>
        <p:nvSpPr>
          <p:cNvPr id="439298" name="Rectangle 2"/>
          <p:cNvSpPr>
            <a:spLocks noGrp="1" noRot="1" noChangeAspect="1" noChangeArrowheads="1" noTextEdit="1"/>
          </p:cNvSpPr>
          <p:nvPr>
            <p:ph type="sldImg"/>
          </p:nvPr>
        </p:nvSpPr>
        <p:spPr>
          <a:xfrm>
            <a:off x="1144588" y="685800"/>
            <a:ext cx="4572000" cy="3429000"/>
          </a:xfrm>
          <a:ln/>
        </p:spPr>
      </p:sp>
      <p:sp>
        <p:nvSpPr>
          <p:cNvPr id="439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57730" name="Rectangle 2"/>
          <p:cNvSpPr>
            <a:spLocks noGrp="1" noChangeArrowheads="1"/>
          </p:cNvSpPr>
          <p:nvPr>
            <p:ph type="ctrTitle"/>
          </p:nvPr>
        </p:nvSpPr>
        <p:spPr>
          <a:xfrm>
            <a:off x="0" y="0"/>
            <a:ext cx="457200" cy="304800"/>
          </a:xfrm>
        </p:spPr>
        <p:txBody>
          <a:bodyPr/>
          <a:lstStyle>
            <a:lvl1pPr>
              <a:defRPr sz="1200"/>
            </a:lvl1pPr>
          </a:lstStyle>
          <a:p>
            <a:r>
              <a:rPr lang="en-US"/>
              <a:t>Click to edit Master title style</a:t>
            </a:r>
          </a:p>
        </p:txBody>
      </p:sp>
      <p:sp>
        <p:nvSpPr>
          <p:cNvPr id="45773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57732" name="Rectangle 4"/>
          <p:cNvSpPr>
            <a:spLocks noGrp="1" noChangeArrowheads="1"/>
          </p:cNvSpPr>
          <p:nvPr>
            <p:ph type="dt" sz="half" idx="2"/>
          </p:nvPr>
        </p:nvSpPr>
        <p:spPr/>
        <p:txBody>
          <a:bodyPr/>
          <a:lstStyle>
            <a:lvl1pPr>
              <a:defRPr/>
            </a:lvl1pPr>
          </a:lstStyle>
          <a:p>
            <a:endParaRPr lang="en-US"/>
          </a:p>
        </p:txBody>
      </p:sp>
      <p:sp>
        <p:nvSpPr>
          <p:cNvPr id="457733" name="Rectangle 5"/>
          <p:cNvSpPr>
            <a:spLocks noGrp="1" noChangeArrowheads="1"/>
          </p:cNvSpPr>
          <p:nvPr>
            <p:ph type="ftr" sz="quarter" idx="3"/>
          </p:nvPr>
        </p:nvSpPr>
        <p:spPr/>
        <p:txBody>
          <a:bodyPr/>
          <a:lstStyle>
            <a:lvl1pPr>
              <a:defRPr/>
            </a:lvl1pPr>
          </a:lstStyle>
          <a:p>
            <a:endParaRPr lang="en-US"/>
          </a:p>
        </p:txBody>
      </p:sp>
      <p:sp>
        <p:nvSpPr>
          <p:cNvPr id="457734" name="Rectangle 6"/>
          <p:cNvSpPr>
            <a:spLocks noGrp="1" noChangeArrowheads="1"/>
          </p:cNvSpPr>
          <p:nvPr>
            <p:ph type="sldNum" sz="quarter" idx="4"/>
          </p:nvPr>
        </p:nvSpPr>
        <p:spPr/>
        <p:txBody>
          <a:bodyPr/>
          <a:lstStyle>
            <a:lvl1pPr>
              <a:defRPr/>
            </a:lvl1pPr>
          </a:lstStyle>
          <a:p>
            <a:fld id="{507A4595-C583-463F-941D-1B62806C0162}" type="slidenum">
              <a:rPr lang="ar-SA"/>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80E043-FCD1-40B6-B9FD-91706E17E30F}" type="slidenum">
              <a:rPr lang="ar-SA"/>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E354239-6334-4E8A-9EE0-E80D95901757}" type="slidenum">
              <a:rPr lang="ar-SA"/>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905F4F5-0764-44E0-831A-078841877D69}" type="slidenum">
              <a:rPr lang="ar-SA"/>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E581026-8493-4080-AE74-7E5C7330E40F}" type="slidenum">
              <a:rPr lang="ar-SA"/>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E2B6815-60A4-458A-8B6E-044751282C6F}" type="slidenum">
              <a:rPr lang="ar-SA"/>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C485E386-D329-418C-900E-65D28C53687E}" type="slidenum">
              <a:rPr lang="ar-SA"/>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DCB9130-BAD0-4551-A573-E87D196B6E70}" type="slidenum">
              <a:rPr lang="ar-SA"/>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973B428-77C7-4551-9B35-1E198BD5A019}" type="slidenum">
              <a:rPr lang="ar-SA"/>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4DF3BE8-BF1F-4828-98AF-AEA11D369AEA}" type="slidenum">
              <a:rPr lang="ar-SA"/>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B229AD9-AD1D-48DF-AE8F-058A9385FB8F}" type="slidenum">
              <a:rPr lang="ar-SA"/>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2744D6D-15C6-4B5C-906C-0F64DB040972}" type="slidenum">
              <a:rPr lang="ar-SA"/>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24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186.xml"/><Relationship Id="rId5" Type="http://schemas.openxmlformats.org/officeDocument/2006/relationships/slide" Target="slide125.xml"/><Relationship Id="rId4" Type="http://schemas.openxmlformats.org/officeDocument/2006/relationships/slide" Target="slide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2" Type="http://schemas.openxmlformats.org/officeDocument/2006/relationships/hyperlink" Target="01_Raising_Incense.pptm#-1,763,GOSPEL RESPONSE" TargetMode="External"/><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a:xfrm>
            <a:off x="171450" y="381000"/>
            <a:ext cx="8820150" cy="1647825"/>
          </a:xfrm>
          <a:solidFill>
            <a:srgbClr val="990033"/>
          </a:solidFill>
          <a:ln>
            <a:solidFill>
              <a:schemeClr val="bg1"/>
            </a:solidFill>
          </a:ln>
        </p:spPr>
        <p:txBody>
          <a:bodyPr/>
          <a:lstStyle/>
          <a:p>
            <a:r>
              <a:rPr lang="en-CA" sz="3600">
                <a:solidFill>
                  <a:schemeClr val="bg1"/>
                </a:solidFill>
              </a:rPr>
              <a:t> </a:t>
            </a:r>
            <a:r>
              <a:rPr lang="ar-EG" sz="3600" dirty="0">
                <a:solidFill>
                  <a:schemeClr val="bg1"/>
                </a:solidFill>
              </a:rPr>
              <a:t>قراءات آحاد شهر كيهك</a:t>
            </a:r>
            <a:r>
              <a:rPr lang="en-CA" sz="3600" dirty="0">
                <a:solidFill>
                  <a:schemeClr val="bg1"/>
                </a:solidFill>
              </a:rPr>
              <a:t> </a:t>
            </a:r>
            <a:br>
              <a:rPr lang="en-CA" sz="3600" dirty="0">
                <a:solidFill>
                  <a:schemeClr val="bg1"/>
                </a:solidFill>
              </a:rPr>
            </a:br>
            <a:r>
              <a:rPr lang="fr-CA" sz="3600" dirty="0">
                <a:solidFill>
                  <a:schemeClr val="bg1"/>
                </a:solidFill>
              </a:rPr>
              <a:t>Lectures des dimanches du mois de </a:t>
            </a:r>
            <a:r>
              <a:rPr lang="fr-CA" sz="3600" dirty="0" err="1">
                <a:solidFill>
                  <a:schemeClr val="bg1"/>
                </a:solidFill>
              </a:rPr>
              <a:t>Kiahk</a:t>
            </a:r>
            <a:endParaRPr lang="fr-CA" sz="3600" dirty="0">
              <a:solidFill>
                <a:schemeClr val="bg1"/>
              </a:solidFill>
            </a:endParaRPr>
          </a:p>
        </p:txBody>
      </p:sp>
      <p:sp>
        <p:nvSpPr>
          <p:cNvPr id="295939" name="Text Box 3"/>
          <p:cNvSpPr txBox="1">
            <a:spLocks noChangeArrowheads="1"/>
          </p:cNvSpPr>
          <p:nvPr/>
        </p:nvSpPr>
        <p:spPr bwMode="auto">
          <a:xfrm>
            <a:off x="574675" y="2587625"/>
            <a:ext cx="7597775" cy="4027488"/>
          </a:xfrm>
          <a:prstGeom prst="rect">
            <a:avLst/>
          </a:prstGeom>
          <a:noFill/>
          <a:ln w="9525">
            <a:noFill/>
            <a:miter lim="800000"/>
            <a:headEnd/>
            <a:tailEnd/>
          </a:ln>
          <a:effectLst/>
        </p:spPr>
        <p:txBody>
          <a:bodyPr>
            <a:spAutoFit/>
          </a:bodyPr>
          <a:lstStyle/>
          <a:p>
            <a:pPr marL="457200" indent="-457200">
              <a:spcBef>
                <a:spcPct val="50000"/>
              </a:spcBef>
            </a:pPr>
            <a:r>
              <a:rPr lang="en-US" sz="3600" dirty="0">
                <a:solidFill>
                  <a:schemeClr val="bg1"/>
                </a:solidFill>
                <a:hlinkClick r:id="rId3" action="ppaction://hlinksldjump"/>
              </a:rPr>
              <a:t>1. First Sunday of </a:t>
            </a:r>
            <a:r>
              <a:rPr lang="en-US" sz="3600" dirty="0" err="1">
                <a:solidFill>
                  <a:schemeClr val="bg1"/>
                </a:solidFill>
                <a:hlinkClick r:id="rId3" action="ppaction://hlinksldjump"/>
              </a:rPr>
              <a:t>Kiahk</a:t>
            </a:r>
            <a:endParaRPr lang="en-US" sz="3600" dirty="0">
              <a:solidFill>
                <a:schemeClr val="bg1"/>
              </a:solidFill>
            </a:endParaRPr>
          </a:p>
          <a:p>
            <a:pPr marL="457200" indent="-457200">
              <a:spcBef>
                <a:spcPct val="50000"/>
              </a:spcBef>
            </a:pPr>
            <a:r>
              <a:rPr lang="en-US" sz="3600" dirty="0">
                <a:solidFill>
                  <a:schemeClr val="bg1"/>
                </a:solidFill>
                <a:hlinkClick r:id="rId4" action="ppaction://hlinksldjump"/>
              </a:rPr>
              <a:t>2. Second Sunday of </a:t>
            </a:r>
            <a:r>
              <a:rPr lang="en-US" sz="3600" dirty="0" err="1">
                <a:solidFill>
                  <a:schemeClr val="bg1"/>
                </a:solidFill>
                <a:hlinkClick r:id="rId4" action="ppaction://hlinksldjump"/>
              </a:rPr>
              <a:t>Kiahk</a:t>
            </a:r>
            <a:endParaRPr lang="en-US" sz="3600" dirty="0">
              <a:solidFill>
                <a:schemeClr val="bg1"/>
              </a:solidFill>
            </a:endParaRPr>
          </a:p>
          <a:p>
            <a:pPr marL="457200" indent="-457200"/>
            <a:r>
              <a:rPr lang="en-US" sz="3600" dirty="0">
                <a:solidFill>
                  <a:schemeClr val="bg1"/>
                </a:solidFill>
                <a:hlinkClick r:id="rId5" action="ppaction://hlinksldjump"/>
              </a:rPr>
              <a:t>3. Third Sunday of</a:t>
            </a:r>
            <a:r>
              <a:rPr lang="en-US" sz="6000" dirty="0">
                <a:solidFill>
                  <a:schemeClr val="bg1"/>
                </a:solidFill>
                <a:hlinkClick r:id="rId5" action="ppaction://hlinksldjump"/>
              </a:rPr>
              <a:t> </a:t>
            </a:r>
            <a:r>
              <a:rPr lang="en-US" sz="3600" dirty="0" err="1">
                <a:solidFill>
                  <a:schemeClr val="bg1"/>
                </a:solidFill>
                <a:hlinkClick r:id="rId5" action="ppaction://hlinksldjump"/>
              </a:rPr>
              <a:t>Kiahk</a:t>
            </a:r>
            <a:endParaRPr lang="en-US" sz="6000" dirty="0">
              <a:solidFill>
                <a:schemeClr val="bg1"/>
              </a:solidFill>
            </a:endParaRPr>
          </a:p>
          <a:p>
            <a:pPr marL="457200" indent="-457200">
              <a:spcBef>
                <a:spcPct val="50000"/>
              </a:spcBef>
            </a:pPr>
            <a:r>
              <a:rPr lang="en-US" sz="3600" dirty="0">
                <a:solidFill>
                  <a:schemeClr val="bg1"/>
                </a:solidFill>
                <a:hlinkClick r:id="rId6" action="ppaction://hlinksldjump"/>
              </a:rPr>
              <a:t>4. Fourth Sunday of </a:t>
            </a:r>
            <a:r>
              <a:rPr lang="en-US" sz="3600" dirty="0" err="1">
                <a:solidFill>
                  <a:schemeClr val="bg1"/>
                </a:solidFill>
                <a:hlinkClick r:id="rId6" action="ppaction://hlinksldjump"/>
              </a:rPr>
              <a:t>Kiahk</a:t>
            </a:r>
            <a:endParaRPr lang="en-US" sz="3600" dirty="0">
              <a:solidFill>
                <a:schemeClr val="bg1"/>
              </a:solidFill>
            </a:endParaRPr>
          </a:p>
          <a:p>
            <a:pPr marL="457200" indent="-457200">
              <a:spcBef>
                <a:spcPct val="50000"/>
              </a:spcBef>
            </a:pPr>
            <a:r>
              <a:rPr lang="en-US" sz="3600" dirty="0">
                <a:solidFill>
                  <a:schemeClr val="bg1"/>
                </a:solidFill>
                <a:hlinkClick r:id="rId7" action="ppaction://hlinksldjump"/>
              </a:rPr>
              <a:t>5. Fifth Sunday of </a:t>
            </a:r>
            <a:r>
              <a:rPr lang="en-US" sz="3600" dirty="0" err="1">
                <a:solidFill>
                  <a:schemeClr val="bg1"/>
                </a:solidFill>
                <a:hlinkClick r:id="rId7" action="ppaction://hlinksldjump"/>
              </a:rPr>
              <a:t>Kiahk</a:t>
            </a:r>
            <a:endParaRPr lang="en-US" sz="36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70" name="Group 10"/>
          <p:cNvGraphicFramePr>
            <a:graphicFrameLocks noGrp="1"/>
          </p:cNvGraphicFramePr>
          <p:nvPr/>
        </p:nvGraphicFramePr>
        <p:xfrm>
          <a:off x="539750" y="1484313"/>
          <a:ext cx="8299450" cy="4236720"/>
        </p:xfrm>
        <a:graphic>
          <a:graphicData uri="http://schemas.openxmlformats.org/drawingml/2006/table">
            <a:tbl>
              <a:tblPr rtl="1"/>
              <a:tblGrid>
                <a:gridCol w="8299450">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Kiahk</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dimanche du mois de Kiahk</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2979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78" name="Group 82"/>
          <p:cNvGraphicFramePr>
            <a:graphicFrameLocks noGrp="1"/>
          </p:cNvGraphicFramePr>
          <p:nvPr/>
        </p:nvGraphicFramePr>
        <p:xfrm>
          <a:off x="0" y="152400"/>
          <a:ext cx="9067800" cy="6027168"/>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مز</a:t>
                      </a:r>
                      <a:r>
                        <a:rPr kumimoji="0" lang="ar-EG" sz="3600" b="0" i="0" u="sng" strike="noStrike" cap="none" normalizeH="0" baseline="0">
                          <a:ln>
                            <a:noFill/>
                          </a:ln>
                          <a:solidFill>
                            <a:srgbClr val="FF9900"/>
                          </a:solidFill>
                          <a:effectLst/>
                          <a:latin typeface="Arial" charset="0"/>
                          <a:cs typeface="Arial" charset="0"/>
                        </a:rPr>
                        <a:t>مور</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13:1, 3</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إلى مَتَى ياربُّ تَنْساني إلى الانقضاءِ، حَتَى مَتى تَصرفُ وجهَكَ عنِّي. اُنظر واستَجب لي ياربِّي وإلهي، أنر عَيِنيَّ.		</a:t>
                      </a:r>
                      <a:r>
                        <a:rPr kumimoji="0" lang="ar-SA" sz="3200" b="1" i="0" u="none" strike="noStrike" cap="none" normalizeH="0" baseline="0">
                          <a:ln>
                            <a:noFill/>
                          </a:ln>
                          <a:solidFill>
                            <a:schemeClr val="bg1"/>
                          </a:solidFill>
                          <a:effectLst/>
                          <a:latin typeface="Arial" charset="0"/>
                          <a:cs typeface="Arial" charset="0"/>
                        </a:rPr>
                        <a:t>هللويا.</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13:1,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How long, O Lord? Will You forget me forever? How long will You hide Your face from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Consider and hear me, O Lord my God; Enlighten my eyes.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13:1,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Jusques à quand, Éternel ! m’</a:t>
                      </a:r>
                      <a:r>
                        <a:rPr kumimoji="0" lang="fr-FR" sz="2800" b="0" i="0" u="none" strike="noStrike" cap="none" normalizeH="0" baseline="0" dirty="0" err="1">
                          <a:ln>
                            <a:noFill/>
                          </a:ln>
                          <a:solidFill>
                            <a:schemeClr val="bg1"/>
                          </a:solidFill>
                          <a:effectLst/>
                          <a:latin typeface="Arial" charset="0"/>
                          <a:cs typeface="Arial" charset="0"/>
                        </a:rPr>
                        <a:t>oublieras–tu</a:t>
                      </a:r>
                      <a:r>
                        <a:rPr kumimoji="0" lang="fr-FR" sz="2800" b="0" i="0" u="none" strike="noStrike" cap="none" normalizeH="0" baseline="0" dirty="0">
                          <a:ln>
                            <a:noFill/>
                          </a:ln>
                          <a:solidFill>
                            <a:schemeClr val="bg1"/>
                          </a:solidFill>
                          <a:effectLst/>
                          <a:latin typeface="Arial" charset="0"/>
                          <a:cs typeface="Arial" charset="0"/>
                        </a:rPr>
                        <a:t> sans cesse ? Jusques à quand me </a:t>
                      </a:r>
                      <a:r>
                        <a:rPr kumimoji="0" lang="fr-FR" sz="2800" b="0" i="0" u="none" strike="noStrike" cap="none" normalizeH="0" baseline="0" dirty="0" err="1">
                          <a:ln>
                            <a:noFill/>
                          </a:ln>
                          <a:solidFill>
                            <a:schemeClr val="bg1"/>
                          </a:solidFill>
                          <a:effectLst/>
                          <a:latin typeface="Arial" charset="0"/>
                          <a:cs typeface="Arial" charset="0"/>
                        </a:rPr>
                        <a:t>cacheras–tu</a:t>
                      </a:r>
                      <a:r>
                        <a:rPr kumimoji="0" lang="fr-FR" sz="2800" b="0" i="0" u="none" strike="noStrike" cap="none" normalizeH="0" baseline="0" dirty="0">
                          <a:ln>
                            <a:noFill/>
                          </a:ln>
                          <a:solidFill>
                            <a:schemeClr val="bg1"/>
                          </a:solidFill>
                          <a:effectLst/>
                          <a:latin typeface="Arial" charset="0"/>
                          <a:cs typeface="Arial" charset="0"/>
                        </a:rPr>
                        <a:t> ta face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3 Regarde, </a:t>
                      </a:r>
                      <a:r>
                        <a:rPr kumimoji="0" lang="fr-CA" sz="2800" b="0" i="0" u="none" strike="noStrike" cap="none" normalizeH="0" baseline="0" dirty="0" err="1">
                          <a:ln>
                            <a:noFill/>
                          </a:ln>
                          <a:solidFill>
                            <a:schemeClr val="bg1"/>
                          </a:solidFill>
                          <a:effectLst/>
                          <a:latin typeface="Arial" charset="0"/>
                          <a:cs typeface="Arial" charset="0"/>
                        </a:rPr>
                        <a:t>réponds–moi</a:t>
                      </a:r>
                      <a:r>
                        <a:rPr kumimoji="0" lang="fr-CA" sz="2800" b="0" i="0" u="none" strike="noStrike" cap="none" normalizeH="0" baseline="0" dirty="0">
                          <a:ln>
                            <a:noFill/>
                          </a:ln>
                          <a:solidFill>
                            <a:schemeClr val="bg1"/>
                          </a:solidFill>
                          <a:effectLst/>
                          <a:latin typeface="Arial" charset="0"/>
                          <a:cs typeface="Arial" charset="0"/>
                        </a:rPr>
                        <a:t>, Éternel, mon Dieu ! Éclaire mes yeux,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79" name="Rectangle 83"/>
          <p:cNvSpPr>
            <a:spLocks noGrp="1" noChangeArrowheads="1"/>
          </p:cNvSpPr>
          <p:nvPr>
            <p:ph type="ctrTitle"/>
          </p:nvPr>
        </p:nvSpPr>
        <p:spPr/>
        <p:txBody>
          <a:bodyPr/>
          <a:lstStyle/>
          <a:p>
            <a:r>
              <a:rPr lang="en-US" dirty="0"/>
              <a:t>1pv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279" name="Group 111"/>
          <p:cNvGraphicFramePr>
            <a:graphicFrameLocks noGrp="1"/>
          </p:cNvGraphicFramePr>
          <p:nvPr/>
        </p:nvGraphicFramePr>
        <p:xfrm>
          <a:off x="76200" y="0"/>
          <a:ext cx="9067800" cy="6798312"/>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( 14 : 3 ـ 9 )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في بيتِ عنيا، في بيتِ سمعانَ الأبرصِ، وهو مُتَّكئٌ جاءت امرأةٌ معها قارورةُ طيبِ ناردينٍ خالصٍ كثير الثَّمن. فكسرت </a:t>
                      </a:r>
                      <a:r>
                        <a:rPr kumimoji="0" lang="ar-EG" sz="3200" b="0" i="0" u="none" strike="noStrike" cap="none" normalizeH="0" baseline="0">
                          <a:ln>
                            <a:noFill/>
                          </a:ln>
                          <a:solidFill>
                            <a:schemeClr val="bg1"/>
                          </a:solidFill>
                          <a:effectLst/>
                          <a:latin typeface="Arial" charset="0"/>
                          <a:cs typeface="Arial" charset="0"/>
                        </a:rPr>
                        <a:t>ا</a:t>
                      </a:r>
                      <a:r>
                        <a:rPr kumimoji="0" lang="ar-SA" sz="3200" b="0" i="0" u="none" strike="noStrike" cap="none" normalizeH="0" baseline="0">
                          <a:ln>
                            <a:noFill/>
                          </a:ln>
                          <a:solidFill>
                            <a:schemeClr val="bg1"/>
                          </a:solidFill>
                          <a:effectLst/>
                          <a:latin typeface="Arial" charset="0"/>
                          <a:cs typeface="Arial" charset="0"/>
                        </a:rPr>
                        <a:t>لقارورةَ وسكبتُهُ على رأسهِ.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831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Mark 14:3-9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endParaRPr kumimoji="0" lang="en-US"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Marc 14:3-9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Comme Jésus était à Béthanie, dans la maison de Simon le lépreux, une femme entra pendant qu’il se trouvait à table. Elle tenait un vase d’albâtre qui renfermait un parfum de nard pur de grand prix ; elle brisa le vase et répandit le parfum sur la tête de Jésus.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280" name="Rectangle 112"/>
          <p:cNvSpPr>
            <a:spLocks noGrp="1" noChangeArrowheads="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5278" name="Group 46"/>
          <p:cNvGraphicFramePr>
            <a:graphicFrameLocks noGrp="1"/>
          </p:cNvGraphicFramePr>
          <p:nvPr/>
        </p:nvGraphicFramePr>
        <p:xfrm>
          <a:off x="152400" y="0"/>
          <a:ext cx="8991600" cy="66294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يغتاظونَ في أنفُسهم قائلين: " لماذا كان تلف هذا الطِّيب؟ لأنَّهُ قد كان يُمكنُ أن يُباعَ هذا بأكثر مِن ثلاثمائة دينار ويُعطى للفقراء. وكانوا يحنقون عليها،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4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exprimèrent entre eux leur indignation : A quoi bon perdre ce parfum ? 5 On aurait pu le vendre plus de trois cents deniers, et les donner aux pauvres. Et ils s’irritaient contre cette femme.</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254" name="Group 62"/>
          <p:cNvGraphicFramePr>
            <a:graphicFrameLocks noGrp="1"/>
          </p:cNvGraphicFramePr>
          <p:nvPr/>
        </p:nvGraphicFramePr>
        <p:xfrm>
          <a:off x="0" y="152400"/>
          <a:ext cx="9067800" cy="6046344"/>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اترُكوها! ما بالكم تتعبونها؟ قد عَمِلَت بي عملاً حسـناً. لأنَّ الفقـراءَ معكُم في كلِّ حيـنٍ ، وإذا أردتم تقدرون أن تحسنوا إليهم في كلَّ حينٍ. وأمَّا أنا فلستُ معكُم في كلِّ حينٍ.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Jésus dit : Laissez–la. Pourquoi lui faites–vous de la peine ? Elle a fait une bonne action à mon égard ;</a:t>
                      </a:r>
                      <a:endParaRPr kumimoji="0" lang="en-US" sz="36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vous avez toujours les pauvres avec vous, et vous pouvez leur faire du bien quand vous le voulez, mais moi, vous ne m’avez pas toujours.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32" name="Group 24"/>
          <p:cNvGraphicFramePr>
            <a:graphicFrameLocks noGrp="1"/>
          </p:cNvGraphicFramePr>
          <p:nvPr/>
        </p:nvGraphicFramePr>
        <p:xfrm>
          <a:off x="107950" y="44450"/>
          <a:ext cx="9036050" cy="6356352"/>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عملت ما عندها. لأنَّها سبقَت ودهنت بالطِّيب جسدي لدفني. الحقَّ أقولُ لكُم: حيثما يُكرز بهذا الإنجيل في كلِّ العالم، يُخبَر أيضاً بما فعلته هذه تذكاراً لها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Elle a fait ce qu’elle a pu ; elle a d’avance embaumé mon corps pour la sépulture.  9 En vérité, je vous le dis, partout où la bonne nouvelle sera prêchée dans le monde entier, on racontera aussi en mémoire de cette femme ce qu’elle a fait.</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90000" marR="90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a:t>
                      </a:r>
                      <a:endParaRPr kumimoji="0" lang="en-US" sz="26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90000" marR="90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000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337" name="Group 73"/>
          <p:cNvGraphicFramePr>
            <a:graphicFrameLocks noGrp="1"/>
          </p:cNvGraphicFramePr>
          <p:nvPr/>
        </p:nvGraphicFramePr>
        <p:xfrm>
          <a:off x="76200" y="0"/>
          <a:ext cx="9067800" cy="6353811"/>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مز</a:t>
                      </a:r>
                      <a:r>
                        <a:rPr kumimoji="0" lang="ar-EG" sz="3600" b="0" i="0" u="sng" strike="noStrike" cap="none" normalizeH="0" baseline="0">
                          <a:ln>
                            <a:noFill/>
                          </a:ln>
                          <a:solidFill>
                            <a:srgbClr val="FF9900"/>
                          </a:solidFill>
                          <a:effectLst/>
                          <a:latin typeface="Arial" charset="0"/>
                          <a:cs typeface="Arial" charset="0"/>
                        </a:rPr>
                        <a:t>مور</a:t>
                      </a:r>
                      <a:r>
                        <a:rPr kumimoji="0" lang="ar-SA" sz="3600" b="0" i="0" u="sng" strike="noStrike" cap="none" normalizeH="0" baseline="0">
                          <a:ln>
                            <a:noFill/>
                          </a:ln>
                          <a:solidFill>
                            <a:srgbClr val="FF9900"/>
                          </a:solidFill>
                          <a:effectLst/>
                          <a:latin typeface="Arial" charset="0"/>
                          <a:cs typeface="Arial" charset="0"/>
                        </a:rPr>
                        <a:t> ( 101: 16،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نَظَرَ الربُّ مِن السَّماءِ على الأرضِ، ليسمَعَ تَنهُدَ المَغلولينَ. ليُخبروا في صِهيونَ بِاسمِ الربِّ. وبتسبحتِهِ في أُورشليمَ.</a:t>
                      </a:r>
                      <a:r>
                        <a:rPr kumimoji="0" lang="ar-SA" sz="32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 هللويا.</a:t>
                      </a: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8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102:19-20,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From heaven the Lord viewed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declare the name of the Lord in Zion, And His praise in Jerusalem,.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102:19-20,21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19 Des cieux l’Éternel regarde sur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20 Pour écouter les soupirs du prisonnier,                     21</a:t>
                      </a:r>
                      <a:r>
                        <a:rPr kumimoji="0" lang="fr-FR" sz="2800" b="0" i="0" u="none" strike="noStrike" cap="none" normalizeH="0" baseline="0" dirty="0">
                          <a:ln>
                            <a:noFill/>
                          </a:ln>
                          <a:solidFill>
                            <a:schemeClr val="bg1"/>
                          </a:solidFill>
                          <a:effectLst/>
                          <a:latin typeface="Arial" charset="0"/>
                          <a:cs typeface="Arial" charset="0"/>
                        </a:rPr>
                        <a:t> Afin qu’ils publient dans Sion le nom de l’Éternel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38" name="Rectangle 74"/>
          <p:cNvSpPr>
            <a:spLocks noGrp="1" noChangeArrowheads="1"/>
          </p:cNvSpPr>
          <p:nvPr>
            <p:ph type="ctrTitle"/>
          </p:nvPr>
        </p:nvSpPr>
        <p:spPr/>
        <p:txBody>
          <a:bodyPr/>
          <a:lstStyle/>
          <a:p>
            <a:r>
              <a:rPr lang="en-US" sz="1000" dirty="0"/>
              <a:t>1pm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385" name="Group 73"/>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مرقس ( 12 : 41 ـ 44 )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p>
                  </a:txBody>
                  <a:tcPr marL="108000" marR="108000" marT="46800" marB="46800"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Mark 12:41-44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Marc 12:41-44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Assis vis–à–vis du tronc, Jésus regardait comment la foule y mettait de l’argent. Plusieurs riches mettaient beaucoup.42  Il vint aussi une pauvre veuve, et elle y mit deux petites pièces faisant un quart de sou.</a:t>
                      </a:r>
                    </a:p>
                  </a:txBody>
                  <a:tcPr marL="108000" marR="108000" marT="46800" marB="46800"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86" name="Rectangle 74"/>
          <p:cNvSpPr>
            <a:spLocks noGrp="1" noChangeArrowheads="1"/>
          </p:cNvSpPr>
          <p:nvPr>
            <p:ph type="ctrTitle"/>
          </p:nvPr>
        </p:nvSpPr>
        <p:spPr/>
        <p:txBody>
          <a:bodyPr/>
          <a:lstStyle/>
          <a:p>
            <a:r>
              <a:rPr lang="en-US" dirty="0"/>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88" name="Group 32"/>
          <p:cNvGraphicFramePr>
            <a:graphicFrameLocks noGrp="1"/>
          </p:cNvGraphicFramePr>
          <p:nvPr/>
        </p:nvGraphicFramePr>
        <p:xfrm>
          <a:off x="76200" y="228600"/>
          <a:ext cx="8915400" cy="5505451"/>
        </p:xfrm>
        <a:graphic>
          <a:graphicData uri="http://schemas.openxmlformats.org/drawingml/2006/table">
            <a:tbl>
              <a:tblPr rtl="1"/>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a:t>
                      </a:r>
                      <a:endParaRPr kumimoji="0" lang="ar-S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Alors Jésus appela ses disciples et leur dit : En vérité, je vous le dis, cette pauvre veuve a mis plus qu’aucun de ceux qui ont mis dans le tronc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85" name="Group 33"/>
          <p:cNvGraphicFramePr>
            <a:graphicFrameLocks noGrp="1"/>
          </p:cNvGraphicFramePr>
          <p:nvPr/>
        </p:nvGraphicFramePr>
        <p:xfrm>
          <a:off x="107950" y="152400"/>
          <a:ext cx="8959850" cy="5773738"/>
        </p:xfrm>
        <a:graphic>
          <a:graphicData uri="http://schemas.openxmlformats.org/drawingml/2006/table">
            <a:tbl>
              <a:tblPr rtl="1"/>
              <a:tblGrid>
                <a:gridCol w="5029200">
                  <a:extLst>
                    <a:ext uri="{9D8B030D-6E8A-4147-A177-3AD203B41FA5}">
                      <a16:colId xmlns:a16="http://schemas.microsoft.com/office/drawing/2014/main" val="20000"/>
                    </a:ext>
                  </a:extLst>
                </a:gridCol>
                <a:gridCol w="393065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tous ont mis de leur superflu, mais elle a mis de son nécessaire, tout ce qu’elle possédait, tout ce qu’elle avait pour vivre.</a:t>
                      </a:r>
                      <a:r>
                        <a:rPr kumimoji="0" lang="fr-CA" sz="2800" b="1"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they all put in out of their abundance, but she out of her poverty put in all that she had, her whole livelihood.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020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020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020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496" name="Group 88"/>
          <p:cNvGraphicFramePr>
            <a:graphicFrameLocks noGrp="1"/>
          </p:cNvGraphicFramePr>
          <p:nvPr/>
        </p:nvGraphicFramePr>
        <p:xfrm>
          <a:off x="76200" y="0"/>
          <a:ext cx="9067800" cy="6473064"/>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البولس من رسالة بولس الرسول إلى أهل رومية ( 1 : 1 ـ 17 )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عبدٌ ليسوعَ المسيح، الرسول المدعو المُفرَزُ لإنجيلِ اللـهِ، الذي سبق فوعد به من قبل أنبيائه في الكُتُبِ المُقدَّسةِ، عن ابنه.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Paul, serviteur du Christ–Jésus, appelé à être apôtre, mis à part pour l’Évangile de Dieu,  2 cet Évangile, Dieu l’avait promis auparavant par ses prophètes dans les saintes Écritures, 3  il concerne son Fils,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497" name="Rectangle 89"/>
          <p:cNvSpPr>
            <a:spLocks noGrp="1" noChangeArrowheads="1"/>
          </p:cNvSpPr>
          <p:nvPr>
            <p:ph type="ctrTitle"/>
          </p:nvPr>
        </p:nvSpPr>
        <p:spPr/>
        <p:txBody>
          <a:bodyPr/>
          <a:lstStyle/>
          <a:p>
            <a:r>
              <a:rPr lang="en-US"/>
              <a:t>1p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7092" name="Group 20"/>
          <p:cNvGraphicFramePr>
            <a:graphicFrameLocks noGrp="1"/>
          </p:cNvGraphicFramePr>
          <p:nvPr/>
        </p:nvGraphicFramePr>
        <p:xfrm>
          <a:off x="76200" y="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né de la descendance de David selon la chair, 4  et déclaré Fils de Dieu avec puissance selon l’Esprit de sainteté, par sa résurrection d’entre les morts : Jésus–Christ notre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490" name="Group 58"/>
          <p:cNvGraphicFramePr>
            <a:graphicFrameLocks noGrp="1"/>
          </p:cNvGraphicFramePr>
          <p:nvPr/>
        </p:nvGraphicFramePr>
        <p:xfrm>
          <a:off x="76200" y="76200"/>
          <a:ext cx="9067800" cy="66294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نُلنا النعمة والرسالة لإطاعة الإيمان في جميع الأمم على اسمه، الذينَ بينهم أنتم أيضاً مدعُوُّو يسوعَ المسيح.</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Through Him we have received grace and apostleship for obedience to the faith among all nations for His name, 6 among whom you also are the called of Jesus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par lui que nous avons reçu la grâce et l’apostolat pour amener, en son nom, à l’obéissance de la foi toutes les nations,6  parmi lesquelles vous êtes aussi, vous qui avez été appelés par Jésus–Christ,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8111" name="Group 47"/>
          <p:cNvGraphicFramePr>
            <a:graphicFrameLocks noGrp="1"/>
          </p:cNvGraphicFramePr>
          <p:nvPr/>
        </p:nvGraphicFramePr>
        <p:xfrm>
          <a:off x="76200" y="0"/>
          <a:ext cx="9067800" cy="6814440"/>
        </p:xfrm>
        <a:graphic>
          <a:graphicData uri="http://schemas.openxmlformats.org/drawingml/2006/table">
            <a:tbl>
              <a:tblPr/>
              <a:tblGrid>
                <a:gridCol w="39624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إلى جميع الساكنين في رومية، أحبَّاءَ اللـهِ، المدعوِّين الأطهار: النعمة لكم والسلام من اللـه أبينا وربِّنا يسوعَ المسيح. فأوَّلاً، أشكُرُ إلهي يسوع المسيح مِن جهة جميعكُم، لأنَّ إيمانكُم يُنادى به في كلِّ العالم.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To all who are in Rome, beloved of God, called to be saints: Grace to you and peace from God our Father and the Lord Jesus Christ. 8 First, I thank my God through Jesus Christ for you all, that your faith is spoken of throughout the whole world.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tous ceux qui, à Rome, sont bien–aimés de Dieu, appelés à être saints : Que la grâce et la paix vous soient données de la part de Dieu notre Père et du Seigneur Jésus–Christ !  8 Je rends d’abord grâces à mon Dieu par Jésus–Christ, au sujet de vous tous, parce que votre foi est renommée dans le monde entier.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6201" name="Group 25"/>
          <p:cNvGraphicFramePr>
            <a:graphicFrameLocks noGrp="1"/>
          </p:cNvGraphicFramePr>
          <p:nvPr/>
        </p:nvGraphicFramePr>
        <p:xfrm>
          <a:off x="76200" y="0"/>
          <a:ext cx="9067800" cy="681444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شاهدي هو اللـه الذي أعبده بروحي، في إنجيل ابنه، كيف بلا انقطاع أَذكُركُم</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مُتَضَرِّعاً كل حين في صلواتي أن يُسهِّل طريقي بمشيئة اللـه أن آتي إليكُم.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God is my witness, whom I serve with my spirit in the gospel of His Son, that without ceasing  I make mention of you always in my prayers, 10 making request if, by some means, now at last I may find a way in the will of God to come to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Dieu, que je sers en mon esprit, en (annonçant) l’Évangile de son Fils, m’est témoin que je fais mention de vous toujours  10  et continuellement dans mes prières ; je demande d’avoir enfin, Dieu voulant, une occasion favorable d’aller chez vous.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9157" name="Group 69"/>
          <p:cNvGraphicFramePr>
            <a:graphicFrameLocks noGrp="1"/>
          </p:cNvGraphicFramePr>
          <p:nvPr/>
        </p:nvGraphicFramePr>
        <p:xfrm>
          <a:off x="76200" y="76200"/>
          <a:ext cx="8991600" cy="6814440"/>
        </p:xfrm>
        <a:graphic>
          <a:graphicData uri="http://schemas.openxmlformats.org/drawingml/2006/table">
            <a:tbl>
              <a:tblPr/>
              <a:tblGrid>
                <a:gridCol w="41148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مُشتاقٌ أن أراكُم، لكي أعطيكم نعمة روحيَّة لثباتكم، أي أن نشترك في تعزية قلوبكم بالإيمان الكائن فينا مع بعضنا بعضاً إيمانكم وإيماني</a:t>
                      </a:r>
                      <a:r>
                        <a:rPr kumimoji="0" lang="ar-SA" sz="24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I long to see you, that I may impart to you some spiritual gift, so that you may be established-- 12 that is, that I may be encouraged together with you by the mutual faith both of you and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je désire vivement vous voir, pour vous communiquer quelque don spirituel, afin que vous soyez affermis, 12  ou plutôt, afin que, chez vous, nous soyons encouragés ensemble par la foi qui nous est commune, à vous et à moi.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1208" name="Group 24"/>
          <p:cNvGraphicFramePr>
            <a:graphicFrameLocks noGrp="1"/>
          </p:cNvGraphicFramePr>
          <p:nvPr/>
        </p:nvGraphicFramePr>
        <p:xfrm>
          <a:off x="0" y="76200"/>
          <a:ext cx="9144000" cy="68144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لستُ أُريدُ أن تجهلوا أيُّها الإخوةُ أنَّني مراراً كثيرةً أستعد أن آتي إليكم، ومُنِعتُ إلى الآن، لكي أنال منكُم أنتم أيضاً ثمرة كما في سائر الأُمم.</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ne veux pas que vous ignoriez, frères, que j’ai souvent formé le projet d’aller vous voir, afin d’avoir quelque fruit parmi vous, comme parmi les autres nations ; mais j’en ai été empêché jusqu’ici.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3508" name="Group 36"/>
          <p:cNvGraphicFramePr>
            <a:graphicFrameLocks noGrp="1"/>
          </p:cNvGraphicFramePr>
          <p:nvPr/>
        </p:nvGraphicFramePr>
        <p:xfrm>
          <a:off x="0" y="0"/>
          <a:ext cx="9144000" cy="69342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إنِّي مديونٌ لليونانيِّينَ والبرابرة والحكماء والجهلاء. فهكذا هو اجتهادي الموجود لدي أن أبشركم أنتم أيها الساكنون في رومية.</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a debtor both to Greeks and to barbarians, both to wise and to unwise. 15 So, as much as is in me, I am ready to preach the gospel to you who are in Rome also.</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me dois aux Grecs et aux Barbares, aux savants et aux ignorants .15 de là mon vif désir de vous annoncer l’Évangile, à vous aussi qui êtes à Rome.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0668" name="Group 28"/>
          <p:cNvGraphicFramePr>
            <a:graphicFrameLocks noGrp="1"/>
          </p:cNvGraphicFramePr>
          <p:nvPr/>
        </p:nvGraphicFramePr>
        <p:xfrm>
          <a:off x="76200" y="76200"/>
          <a:ext cx="9067800" cy="681228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أستحق بالإنجيل، لأنَّه قوَّةُ اللـهِ للخلاص لكلِّ مَنْ يؤمنُ: لليهوديِّ أوَّلاً ثمَّ لليونانيِّ.</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 فيهِ يظهر برُّ اللـهِ بإيمانٍ، لإيمانٍ، كما هو مكتوبٌ " أنَّ البارُّ فبالإيمانِ يحيا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I am not ashamed of the gospel of Christ, for it is the power of God to salvation for everyone who believes, for the Jew first and also for the Greek.17 For in it the righteousness of God is revealed from faith to faith; as it is written, The just shall live by faith.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je n’ai pas honte de l’Évangile : c’est une puissance de Dieu pour le salut de quiconque croit, du Juif premièrement, puis du Grec.17 En effet la justice de Dieu s’y révèle par la foi et pour la foi, selon qu’il est écrit : Le juste vivra par la foi.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08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082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593" name="Group 89"/>
          <p:cNvGraphicFramePr>
            <a:graphicFrameLocks noGrp="1"/>
          </p:cNvGraphicFramePr>
          <p:nvPr/>
        </p:nvGraphicFramePr>
        <p:xfrm>
          <a:off x="0" y="0"/>
          <a:ext cx="9144000" cy="6698616"/>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( 1 : 1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كلِّ فرح يا إخوتي إذا وقعتُم في تَجاربَ مُتَنوِّعةٍ،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James 1:1-18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James 1:1-18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Jacques, serviteur de Dieu et du Seigneur Jésus–Christ, aux douze tribus dans la dispersion, salut ! 2  Mes frères, considérez comme un sujet de joie complète les diverses épreuves que vous pouvez rencontrer,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94" name="Rectangle 90"/>
          <p:cNvSpPr>
            <a:spLocks noGrp="1" noChangeArrowheads="1"/>
          </p:cNvSpPr>
          <p:nvPr>
            <p:ph type="ctrTitle"/>
          </p:nvPr>
        </p:nvSpPr>
        <p:spPr/>
        <p:txBody>
          <a:bodyPr/>
          <a:lstStyle/>
          <a:p>
            <a:r>
              <a:rPr lang="en-US" dirty="0"/>
              <a:t>1c</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8112" name="Group 16"/>
          <p:cNvGraphicFramePr>
            <a:graphicFrameLocks noGrp="1"/>
          </p:cNvGraphicFramePr>
          <p:nvPr/>
        </p:nvGraphicFramePr>
        <p:xfrm>
          <a:off x="0" y="0"/>
          <a:ext cx="9144000" cy="64770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أنَّ تجرُبة إيمانكُمْ تُنشئ صبراً.</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وأمَّا الصَّبرُ فليكُن فيهِ عملٌ تامٌّ، لكي تكونوا كاملينَ وأصحاءِ غير نَاقصينَ في شيءٍ. </a:t>
                      </a: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knowing that the testing  of your faith produces patience. 4 But let patience have its perfect work, that you may be perfect and complete, lacking nothing.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sachant que la mise à l’épreuve de votre foi produit la patience. 4 Mais il faut que la patience accomplisse une oeuvre parfaite, afin que vous soyez parfaits et accomplis, et qu’il ne vous manque rien.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608" name="Group 80"/>
          <p:cNvGraphicFramePr>
            <a:graphicFrameLocks noGrp="1"/>
          </p:cNvGraphicFramePr>
          <p:nvPr/>
        </p:nvGraphicFramePr>
        <p:xfrm>
          <a:off x="152400" y="76200"/>
          <a:ext cx="8991600" cy="6705600"/>
        </p:xfrm>
        <a:graphic>
          <a:graphicData uri="http://schemas.openxmlformats.org/drawingml/2006/table">
            <a:tbl>
              <a:tblPr/>
              <a:tblGrid>
                <a:gridCol w="38862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أحدُكُم تُعوزُهُ حكمةٌ، فليطلُبْ مِنَ اللـهِ الذي يُعطي الجميعَ بسخاءٍ ولا يُعيِّرُ، فسيُعْطى له. وليسأل بإيمانٍ غير مُرتابٍ.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05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If any of you lacks wisdom, let him ask  of God, who gives to all liberally and without reproach, and it will be given to him. 6 But let him ask in faith, with no doubting,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Si quelqu’un d’entre vous manque de sagesse, qu’il la demande à Dieu qui donne à tous libéralement et sans faire de reproche, et elle lui sera donnée. 6 Mais qu’il la demande avec foi, sans douter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25" name="Group 73"/>
          <p:cNvGraphicFramePr>
            <a:graphicFrameLocks noGrp="1"/>
          </p:cNvGraphicFramePr>
          <p:nvPr/>
        </p:nvGraphicFramePr>
        <p:xfrm>
          <a:off x="0" y="0"/>
          <a:ext cx="9144000" cy="653980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المُرتابَ يُشبهُ أمواج البحر التي يخبطُها الرِّيحُ ويردها. فلا يَظُنَّ ذلك الإنسانُ أنَّهُ يَنَالُ شيئاً مِنْ عند الرَّبِّ. لأنَّ الرجُلَ ذو الرأيين مُتَقَلقِل في جَمِيع طُرُقِهِ.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he who doubts is like a wave of the sea driven and tossed by the wind. 7 For let not that man suppose that he will receive anything from the Lord;    8 he is a double-minded man, unstable in all his ways. 9 Let the lowly brother glory in his exaltation,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celui qui doute est semblable au flot de la mer, que le vent agite et soulève.7 Qu’un tel homme ne pense pas qu’il recevra quelque chose du Seigneur : 8 c’est un homme irrésolu, inconstant dans toutes ses voies.9  Que le frère de condition humble se glorifie de son élévation.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2408" name="Group 24"/>
          <p:cNvGraphicFramePr>
            <a:graphicFrameLocks noGrp="1"/>
          </p:cNvGraphicFramePr>
          <p:nvPr/>
        </p:nvGraphicFramePr>
        <p:xfrm>
          <a:off x="0" y="0"/>
          <a:ext cx="9144000" cy="677088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وليَفتَخِر الأخُ المُتواضع بارتفاعِهِ، وأمَّا الغَنيُّ فباتِّضاعِهِ، لأنَّهُ كزهر العُشبِ يَزولُ.</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 الشَّمسَ أشرَقت مع الحَرِّ فيَبَّسَتِ العُشبَ، وأنتثر زهرُهُ وفَسد جَمالُ مَنظَرهِ.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the lowly brother glory in his exaltation,     10 but the rich in his humiliation, because as a flower of the field he will pass away. 11 For no sooner has the sun risen with a burning heat than it withers the grass; its  flower falls, and its beautiful appearance perishes.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le frère de condition humble se glorifie de son élévation.10  Que le riche au contraire (se glorifie) de son humiliation ; car il passera comme la fleur de l’herbe.  11 Le soleil s’est levé avec sa chaleur ardente ; il a desséché l’herbe, sa fleur est tombée, et la beauté de son aspect a disparu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1184" name="Group 48"/>
          <p:cNvGraphicFramePr>
            <a:graphicFrameLocks noGrp="1"/>
          </p:cNvGraphicFramePr>
          <p:nvPr/>
        </p:nvGraphicFramePr>
        <p:xfrm>
          <a:off x="76200" y="76200"/>
          <a:ext cx="9067800" cy="6856224"/>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يَذبُلُ الغَنيُّ أيضـاً في كلِّ طُرُقِهِ. طُوبي للرَّجُل الذي يَصبر في التَّجربَة، لأنَّه إذا صار مُختاراً ينال إكليل الحياة الذي وعَدَ بِهِ الرَّبُّ للذِينَ يُحبُّونَهُ.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يقُل أحدٌ إذا جُرِّبَ، أن اللـه قد جرَّبنى،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the rich man also will fade away in his pursuits.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le riche se flétrira dans ses entreprises.     12 Heureux l’homme qui endure la tentation ; car après avoir été mis à l’épreuve, il recevra la couronne de vie, que le Seigneur a promise à ceux qui l’aiment. 13  Que personne, lorsqu’il est tenté, ne dise : C’est Dieu qui me tente.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8155" name="Group 43"/>
          <p:cNvGraphicFramePr>
            <a:graphicFrameLocks noGrp="1"/>
          </p:cNvGraphicFramePr>
          <p:nvPr/>
        </p:nvGraphicFramePr>
        <p:xfrm>
          <a:off x="76200" y="76200"/>
          <a:ext cx="9067800" cy="6539803"/>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الله غيرُ مُجرَّبٍ بالشُّرور، وهو لا يُجرِّبُ أحداً. ولكنَّ كلَّ واحدٍ يُجرَّبُ إذا انجذبَ وانخدعَ من شهوة نفسه. ثُمَّ إنَّ الشَّهوةُ إذا حبلتْ فإنَّها تلدُ خطيَّئةً، وأمَّا الخطيَّئة إذا كمَلَت فإنَّها تلد الموت.</a:t>
                      </a:r>
                      <a:r>
                        <a:rPr kumimoji="0" lang="ar-SA" sz="28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God cannot be tempted by evil, nor does He Himself tempt anyone. 14 But each one is tempted when he is drawn away by his own desires and enticed. 15 Then, when desire has conceived, it gives birth to sin; and sin, when it is full-grown, brings forth death.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Dieu ne peut être tenté par le mal et ne tente lui–même personne.14 Mais chacun est tenté, parce que sa propre convoitise l’attire et le séduit. 15 Puis la convoitise, lorsqu’elle a conçu, enfante le péché ; et le péché, parvenu à son terme, engendre la mort.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4535" name="Group 39"/>
          <p:cNvGraphicFramePr>
            <a:graphicFrameLocks noGrp="1"/>
          </p:cNvGraphicFramePr>
          <p:nvPr/>
        </p:nvGraphicFramePr>
        <p:xfrm>
          <a:off x="0" y="0"/>
          <a:ext cx="9144000" cy="69994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تضلُّوا يا إخوتي وأحبَّائي. 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16 Do not be deceived, my beloved brethren. 17 Every good gift and every perfect gift is from above, and comes down from the Father of lights, with whom there is no variation or shadow of turning. 18 Of His own will He brought us forth by the word of truth, that we might be a kind of firstfruits of His creatures.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700" b="0" i="0" u="none" strike="noStrike" cap="none" normalizeH="0" baseline="0">
                          <a:ln>
                            <a:noFill/>
                          </a:ln>
                          <a:solidFill>
                            <a:schemeClr val="bg1"/>
                          </a:solidFill>
                          <a:effectLst/>
                          <a:latin typeface="Arial" charset="0"/>
                          <a:cs typeface="Arial" charset="0"/>
                        </a:rPr>
                        <a:t>16 Ne vous y trompez pas, mes frères bien–aimés : 17  tout don excellent et tout cadeau parfait viennent d’en–haut, du Père des lumières, chez lequel il n’y a ni changement, ni ombre de variation.18 Il nous a engendrés selon sa volonté, par la parole de vérité, afin que nous soyons en quelque sorte les prémices de ses créatures.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dirty="0">
                <a:solidFill>
                  <a:srgbClr val="FF9900"/>
                </a:solidFill>
              </a:rPr>
              <a:t>Do not love the world, nor the things which are in the world. The world shall pass away and all its desires; but he who does the will of God shall abide forever. Amen.</a:t>
            </a:r>
          </a:p>
          <a:p>
            <a:pPr algn="ctr" rtl="1"/>
            <a:endParaRPr lang="en-US" sz="2800" dirty="0">
              <a:solidFill>
                <a:srgbClr val="FF9900"/>
              </a:solidFill>
            </a:endParaRPr>
          </a:p>
          <a:p>
            <a:pPr algn="ctr" rtl="1"/>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a:lnSpc>
                <a:spcPct val="85000"/>
              </a:lnSpc>
              <a:spcBef>
                <a:spcPct val="50000"/>
              </a:spcBef>
            </a:pPr>
            <a:endParaRPr lang="fr-CA" sz="2800" dirty="0">
              <a:solidFill>
                <a:srgbClr val="FF9900"/>
              </a:solidFill>
            </a:endParaRPr>
          </a:p>
          <a:p>
            <a:pPr algn="ctr">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3"/>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11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113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13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34" name="Group 62"/>
          <p:cNvGraphicFramePr>
            <a:graphicFrameLocks noGrp="1"/>
          </p:cNvGraphicFramePr>
          <p:nvPr/>
        </p:nvGraphicFramePr>
        <p:xfrm>
          <a:off x="76200" y="0"/>
          <a:ext cx="9067800" cy="6682488"/>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 : 1 ـ 14 )</a:t>
                      </a:r>
                      <a:r>
                        <a:rPr kumimoji="0" lang="ar-SA" sz="3200" b="1" i="0" u="sng" strike="noStrike" cap="none" normalizeH="0" baseline="0">
                          <a:ln>
                            <a:noFill/>
                          </a:ln>
                          <a:solidFill>
                            <a:schemeClr val="bg1"/>
                          </a:solidFill>
                          <a:effectLst/>
                          <a:latin typeface="Arial" charset="0"/>
                          <a:cs typeface="Arial" charset="0"/>
                        </a:rPr>
                        <a:t> </a:t>
                      </a:r>
                      <a:endParaRPr kumimoji="0" lang="ar-SA"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الأول أنشأته يا ثاوفيلس، عن جميع ما ابتدأ يسوع يفعله ويُعلِّم به إلى اليوم الذى فيه صَعِدَ إلى السَّماء، بعدما أوصى بالرُّوح القدس الرُّسل الذين اختارهم.</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291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former account I made, O Theophilus, of all that Jesus began both to do and teach, 2 until the day in which He was taken up, after He through the Holy Spirit had given commandments to the apostles whom He had chosen,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 2 jusqu’au jour où il fut enlevé (au ciel), après avoir donné ses ordres, par le Saint–Esprit, aux apôtres qu’il avait choisis.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35" name="Rectangle 63"/>
          <p:cNvSpPr>
            <a:spLocks noGrp="1" noChangeArrowheads="1"/>
          </p:cNvSpPr>
          <p:nvPr>
            <p:ph type="ctrTitle"/>
          </p:nvPr>
        </p:nvSpPr>
        <p:spPr/>
        <p:txBody>
          <a:bodyPr/>
          <a:lstStyle/>
          <a:p>
            <a:r>
              <a:rPr lang="en-US" dirty="0"/>
              <a:t>1a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78" name="Group 54"/>
          <p:cNvGraphicFramePr>
            <a:graphicFrameLocks noGrp="1"/>
          </p:cNvGraphicFramePr>
          <p:nvPr/>
        </p:nvGraphicFramePr>
        <p:xfrm>
          <a:off x="0" y="0"/>
          <a:ext cx="9144000" cy="620236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13363" name="Group 19"/>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يأكل معهم أوصاهم أن لا يُفارقوا أورشليم، بل ينتظروا " موعد الآب الذى سمعتموه منِّي، لأن يوحنَّا عمَّد بالماء، وأمَّا أنتم فستُعَمَّدُونَ بالرُّوح القدس، وقد كان هذا ليس بعد أيام كثيرةٍ</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5 for John truly baptized with water, but you shall be baptized with the Holy Spirit not many days from now.</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 5 car Jean a baptisé d’eau, mais vous, dans peu de jours, vous serez baptisés d’Esprit Saint.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16" name="Group 68"/>
          <p:cNvGraphicFramePr>
            <a:graphicFrameLocks noGrp="1"/>
          </p:cNvGraphicFramePr>
          <p:nvPr/>
        </p:nvGraphicFramePr>
        <p:xfrm>
          <a:off x="0" y="0"/>
          <a:ext cx="9144000" cy="66151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لما اجتمعوا كانوا يسألونه قائلين: " ياربُّ، هل في هذا الزمن تردُّ المُلكَ إلى إسرائيل؟ " فقال لهم: " ليس لكم أن تعرفوا الأزمنةَ والأوقاتِ التى جعلها الآبُ تحت سلطانهِ،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14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when they had come together, they asked Him, saying, Lord, will You at this time restore the kingdom to Israel? 7 And He said to them, It is not for you to know times or seasons which the Father has put in His own authority.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donc, réunis, demandèrent : Seigneur, est–ce en ce temps que tu rétabliras le royaume pour Israël ?7 Il leur répondit : Ce n’est pas à vous de connaître les temps ou les moments que le Père a fixés de sa propre autorité.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7322" name="Group 42"/>
          <p:cNvGraphicFramePr>
            <a:graphicFrameLocks noGrp="1"/>
          </p:cNvGraphicFramePr>
          <p:nvPr/>
        </p:nvGraphicFramePr>
        <p:xfrm>
          <a:off x="76200" y="0"/>
          <a:ext cx="9067800" cy="6029325"/>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ستنالون قوَّةً مَتَى حلَّ الرُّوح القدس عليكم، وتكونون لي شهوداً فى أورشليم وفي كلِّ اليهوديَّة والسَّامرة وإلى أقصى الأرضِ ".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3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you shall receive power when the Holy Spirit has come upon you; and you shall be witnesses to Me in Jerusalem, and in all Judea and Samaria, and to the end of the earth.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vous recevrez une puissance, celle du Saint–Esprit survenant sur vous, et vous serez mes témoins à Jérusalem, dans toute la Judée, dans la Samarie et jusqu’aux extrémités de la terre.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4463" name="Group 31"/>
          <p:cNvGraphicFramePr>
            <a:graphicFrameLocks noGrp="1"/>
          </p:cNvGraphicFramePr>
          <p:nvPr/>
        </p:nvGraphicFramePr>
        <p:xfrm>
          <a:off x="76200" y="76200"/>
          <a:ext cx="9067800" cy="632676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وأخذته سحابةٌ عـن أعينهم. وفيما هـم يشخصون وهو صاعدٌ إلى السَّماء، إذا رجلان قد وقفا بهم بلباس أبيضَ،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spoken these things, while they watched, He was taken up, and a cloud received Him out of their sight. 10 And while they looked steadfastly toward heaven as He went up, behold, two men stood by them in white apparel,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Après avoir dit cela, il fut élevé pendant qu’ils le regardaient, et une nuée le déroba à leurs yeux.10 Et comme ils avaient les regards fixés vers le ciel pendant qu’il s’en allait, voici que deux hommes, en vêtements blancs, se présentèrent à eux</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9177" name="Group 41"/>
          <p:cNvGraphicFramePr>
            <a:graphicFrameLocks noGrp="1"/>
          </p:cNvGraphicFramePr>
          <p:nvPr/>
        </p:nvGraphicFramePr>
        <p:xfrm>
          <a:off x="0" y="0"/>
          <a:ext cx="9144000" cy="622230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وقالا: " أيُّها الرِّجال الجليليُّون، ما بالكم واقفين تنظرون إلى السَّماء؟ إن يسوع هذا الذى صعدَ عنكم إلى السَّماء، هكذا يأتي كما رأيتموه مُنطلقاً إلى السَّماء ".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5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who also said, Men of Galilee, why do you stand gazing up into heaven? This same Jesus, who was taken up from you into heaven, will so come in like manner as you saw Him go into heaven.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dirent :Vous Galiléens, pourquoi vous arrêtez–vous à regarder au ciel ? Ce Jésus, qui a été enlevé au ciel du milieu de vous, reviendra de la même manière dont vous l’avez vu aller au ciel.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139" name="Group 19"/>
          <p:cNvGraphicFramePr>
            <a:graphicFrameLocks noGrp="1"/>
          </p:cNvGraphicFramePr>
          <p:nvPr/>
        </p:nvGraphicFramePr>
        <p:xfrm>
          <a:off x="0" y="0"/>
          <a:ext cx="9144000" cy="5734623"/>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رجعوا إلى أورشليم من الجبل الذي يُدعَى جبل الزَّيتون، الذي هو بالقرب من أورشليم على سفر سبتٍ.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5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returned to Jerusalem from the mount called Olivet, which is near Jerusalem, a Sabbath day's journey.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ils retournèrent à Jérusalem, depuis le mont appelé des Oliviers, qui est près de Jérusalem, à la distance d’un chemin de sabbat.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5574" name="Group 54"/>
          <p:cNvGraphicFramePr>
            <a:graphicFrameLocks noGrp="1"/>
          </p:cNvGraphicFramePr>
          <p:nvPr/>
        </p:nvGraphicFramePr>
        <p:xfrm>
          <a:off x="76200" y="76200"/>
          <a:ext cx="9067800" cy="6463603"/>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إلى العُلِّيَّة التي كانوا يقيمون فيها: بطرس ويوحنَّا ويعقوب وأندراوس وفيلبُّس وتوما وبرثولماوس ومتَّى ويعقوب ابن حلفى وسمعان الغيور ويهوذا أخو يعقوب.</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06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1688" name="Group 24"/>
          <p:cNvGraphicFramePr>
            <a:graphicFrameLocks noGrp="1"/>
          </p:cNvGraphicFramePr>
          <p:nvPr/>
        </p:nvGraphicFramePr>
        <p:xfrm>
          <a:off x="152400" y="0"/>
          <a:ext cx="8991600" cy="64770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الصلاة مع نساءٍ، ومريم أُمِّ يسوع، وإخوتهِ </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r>
                        <a:rPr kumimoji="0" lang="fr-FR"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68" name="Group 48"/>
          <p:cNvGraphicFramePr>
            <a:graphicFrameLocks noGrp="1"/>
          </p:cNvGraphicFramePr>
          <p:nvPr/>
        </p:nvGraphicFramePr>
        <p:xfrm>
          <a:off x="76200" y="0"/>
          <a:ext cx="9067800" cy="6694489"/>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dirty="0">
                          <a:ln>
                            <a:noFill/>
                          </a:ln>
                          <a:solidFill>
                            <a:srgbClr val="FF9900"/>
                          </a:solidFill>
                          <a:effectLst/>
                          <a:latin typeface="Arial" charset="0"/>
                          <a:cs typeface="Arial" charset="0"/>
                        </a:rPr>
                        <a:t>مز</a:t>
                      </a:r>
                      <a:r>
                        <a:rPr kumimoji="0" lang="ar-EG" sz="2800" b="0" i="0" u="sng" strike="noStrike" cap="none" normalizeH="0" baseline="0" dirty="0">
                          <a:ln>
                            <a:noFill/>
                          </a:ln>
                          <a:solidFill>
                            <a:srgbClr val="FF9900"/>
                          </a:solidFill>
                          <a:effectLst/>
                          <a:latin typeface="Arial" charset="0"/>
                          <a:cs typeface="Arial" charset="0"/>
                        </a:rPr>
                        <a:t>مور</a:t>
                      </a:r>
                      <a:r>
                        <a:rPr kumimoji="0" lang="ar-SA" sz="2800" b="0" i="0" u="sng" strike="noStrike" cap="none" normalizeH="0" baseline="0" dirty="0">
                          <a:ln>
                            <a:noFill/>
                          </a:ln>
                          <a:solidFill>
                            <a:srgbClr val="FF9900"/>
                          </a:solidFill>
                          <a:effectLst/>
                          <a:latin typeface="Arial" charset="0"/>
                          <a:cs typeface="Arial" charset="0"/>
                        </a:rPr>
                        <a:t> ( 101 : 11 ، 14 )</a:t>
                      </a:r>
                      <a:r>
                        <a:rPr kumimoji="0" lang="ar-SA" sz="2800" b="1" i="0" u="sng" strike="noStrike" cap="none" normalizeH="0" baseline="0" dirty="0">
                          <a:ln>
                            <a:noFill/>
                          </a:ln>
                          <a:solidFill>
                            <a:schemeClr val="tx1"/>
                          </a:solidFill>
                          <a:effectLst/>
                          <a:latin typeface="Arial" charset="0"/>
                          <a:cs typeface="Arial" charset="0"/>
                        </a:rPr>
                        <a:t> </a:t>
                      </a:r>
                      <a:endParaRPr kumimoji="0" lang="ar-SA" sz="2800" b="0" i="0" u="sng" strike="noStrike" cap="none" normalizeH="0" baseline="0" dirty="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 ياربُّ ترجعُ وترأفُ على صِهيونَ، لأنَّهُ وقتُ التحنُّن عليها. لأنَّ الربَّ يبني صِهيونَ ويَظهرُ بمجدِهِ.</a:t>
                      </a:r>
                      <a:r>
                        <a:rPr kumimoji="0" lang="ar-SA" sz="36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102:13,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will arise and have mercy on Zion; For the time to favor her, Yes, the set time, has come.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the Lord shall build up Zion; He shall appear in His glory.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 </a:t>
                      </a:r>
                      <a:r>
                        <a:rPr kumimoji="0" lang="en-US" sz="2800" b="0" i="0" u="sng" strike="noStrike" cap="none" normalizeH="0" baseline="0" dirty="0">
                          <a:ln>
                            <a:noFill/>
                          </a:ln>
                          <a:solidFill>
                            <a:srgbClr val="FF9900"/>
                          </a:solidFill>
                          <a:effectLst/>
                          <a:latin typeface="Arial" charset="0"/>
                          <a:cs typeface="Arial" charset="0"/>
                        </a:rPr>
                        <a:t>102:13,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Tu te lèveras, tu auras compassion de Sion ; Car le temps de lui faire grâce, Le moment fixé est arrivé ; 16 Oui, l’Éternel rebâtit Sion, Il se montre dans sa gloire.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69" name="Rectangle 49"/>
          <p:cNvSpPr>
            <a:spLocks noGrp="1" noChangeArrowheads="1"/>
          </p:cNvSpPr>
          <p:nvPr>
            <p:ph type="ctrTitle"/>
          </p:nvPr>
        </p:nvSpPr>
        <p:spPr/>
        <p:txBody>
          <a:bodyPr/>
          <a:lstStyle/>
          <a:p>
            <a:r>
              <a:rPr lang="en-US" dirty="0"/>
              <a:t>1pg</a:t>
            </a:r>
          </a:p>
        </p:txBody>
      </p:sp>
      <p:sp>
        <p:nvSpPr>
          <p:cNvPr id="4" name="Text Box 29">
            <a:hlinkClick r:id="" action="ppaction://macro?name=LetThemExaltHimForBishop"/>
          </p:cNvPr>
          <p:cNvSpPr txBox="1">
            <a:spLocks noChangeArrowheads="1"/>
          </p:cNvSpPr>
          <p:nvPr/>
        </p:nvSpPr>
        <p:spPr bwMode="auto">
          <a:xfrm>
            <a:off x="6553200" y="5638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35" name="Group 67"/>
          <p:cNvGraphicFramePr>
            <a:graphicFrameLocks noGrp="1"/>
          </p:cNvGraphicFramePr>
          <p:nvPr/>
        </p:nvGraphicFramePr>
        <p:xfrm>
          <a:off x="76200" y="0"/>
          <a:ext cx="9067800" cy="6786564"/>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 : 1 ـ 25 )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323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Puisque plusieurs ont entrepris de composer un récit des événements qui se sont accomplis parmi nous, 2 tels que nous les ont transmis ceux qui, dès le commencement en ont été les témoins oculaires et qui sont devenus serviteurs de la parole,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36" name="Rectangle 68"/>
          <p:cNvSpPr>
            <a:spLocks noGrp="1" noChangeArrowheads="1"/>
          </p:cNvSpPr>
          <p:nvPr>
            <p:ph type="ctrTitle"/>
          </p:nvPr>
        </p:nvSpPr>
        <p:spPr/>
        <p:txBody>
          <a:bodyPr/>
          <a:lstStyle/>
          <a:p>
            <a:r>
              <a:rPr lang="en-US" dirty="0"/>
              <a:t>1g</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5497" name="Group 41"/>
          <p:cNvGraphicFramePr>
            <a:graphicFrameLocks noGrp="1"/>
          </p:cNvGraphicFramePr>
          <p:nvPr/>
        </p:nvGraphicFramePr>
        <p:xfrm>
          <a:off x="76200" y="76200"/>
          <a:ext cx="9067800" cy="6257925"/>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اخترتُ أنا أيضاً إذ قد تَتَبَّعتُ كلَّ شيءٍ مِن الأوَّل بتدقيقٍ أن أكتُبَ إليكَ أيُّها العزيزُ ثاؤفيلُس، لتَعرفَ قوَّة الكلام الذي وُعِظتَ بهِ.</a:t>
                      </a:r>
                      <a:r>
                        <a:rPr kumimoji="0" lang="ar-SA" sz="24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2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m’a semblé bon à moi aussi, après avoir tout recherché exactement depuis les origines, de te l’exposer par écrit d’une manière suivie, excellent Théophile, 4 afin que tu reconnaisses la certitude des enseignements que tu as reçus.</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220" name="Group 60"/>
          <p:cNvGraphicFramePr>
            <a:graphicFrameLocks noGrp="1"/>
          </p:cNvGraphicFramePr>
          <p:nvPr/>
        </p:nvGraphicFramePr>
        <p:xfrm>
          <a:off x="0" y="0"/>
          <a:ext cx="9144000" cy="68470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وكانا كلاهُما بارَّين أمام اللـهِ، سالكينِ في جميع وصايا وحقوق الربِّ بلا لوم.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6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6 And they were both righteous before God, walking in all the commandments and ordinances of the Lord blameless.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Au temps d’Hérode, roi de Judée, il y eut un sacrificateur, du nom de Zacharie, de la classe d’Abia ; sa femme était une descendante d’Aaron, et son nom était Élisabeth.6  Tous deux étaient justes devant Dieu, et suivaient d’une manière irréprochable tous les commandements et les ordonnances du Seigneur.</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3241" name="Group 57"/>
          <p:cNvGraphicFramePr>
            <a:graphicFrameLocks noGrp="1"/>
          </p:cNvGraphicFramePr>
          <p:nvPr/>
        </p:nvGraphicFramePr>
        <p:xfrm>
          <a:off x="0" y="76200"/>
          <a:ext cx="9144000" cy="684708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يكُن لهُما ولَدٌ، إذ كانت أليصابات عاقراً. وكانا الاثنان مُتقدِّمين في أيَّامهما. فبينما كان يَكهَنُ في رُتبة أيام خدمتهُ أمام اللـهِ، حسبَ عادة الكهنوت، أصابتهُ القُرعةُ أن يَرفع بخوراً فدخل إلى هيكل الربِّ.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they had no child, because Elizabeth was barren, and they were both well advanced in years.     8 So it was, that while he was serving as priest before God in the order of his division, 9 according to the custom of the priesthood, his lot fell to burn incense when he went into the temple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ils n’avaient pas d’enfant, parce qu’Élisabeth était stérile, et ils étaient l’un et l’autre d’un âge avancé. 8 Or, dans l’exercice de ses fonctions devant Dieu, selon le tour de sa classe, 9 il fut désigné par le sort, suivant la coutume du sacerdoce, pour entrer dans le temple du Seigneur et pour y offrir le parfum.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4263" name="Group 55"/>
          <p:cNvGraphicFramePr>
            <a:graphicFrameLocks noGrp="1"/>
          </p:cNvGraphicFramePr>
          <p:nvPr/>
        </p:nvGraphicFramePr>
        <p:xfrm>
          <a:off x="76200" y="0"/>
          <a:ext cx="9067800" cy="6633465"/>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6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whole multitude of the people was praying outside at the hour of incense. 11 Then an angel  of the Lord appeared to him, standing on the right side of the altar of incense. 12 And when Zacharias saw him, he was troubled, and fear fell upon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Toute la multitude du peuple était dehors en prière à l’heure du parfum. 11 Alors lui apparut un ange du Seigneur, debout à droite de l’autel des parfums.12  Zacharie fut troublé en le voyant, et la crainte s’empara de lui.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580" name="Group 36"/>
          <p:cNvGraphicFramePr>
            <a:graphicFrameLocks noGrp="1"/>
          </p:cNvGraphicFramePr>
          <p:nvPr/>
        </p:nvGraphicFramePr>
        <p:xfrm>
          <a:off x="0" y="0"/>
          <a:ext cx="9144000" cy="68144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ويكونُ لكَ فرحٌ وابتهاجٌ، وكثيرونَ سيفرحونَ بولادتهِ، لأنَّه يكونُ عظيماً أمام الربِّ،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14 And you  will have joy and gladness, and many will rejoice at   his birth. 15 For he will be great in the sight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l’ange lui dit : Sois sans crainte Zacharie ; car ta prière a été exaucée. Ta femme Élisabeth t’enfantera un fils, et tu l’appelleras du nom de Jean. 14 Il sera pour toi un sujet de joie et d’allégresse, et beaucoup se réjouiront de sa naissance. 15 Car il sera grand devant le Seigneur,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6517" name="Group 37"/>
          <p:cNvGraphicFramePr>
            <a:graphicFrameLocks noGrp="1"/>
          </p:cNvGraphicFramePr>
          <p:nvPr/>
        </p:nvGraphicFramePr>
        <p:xfrm>
          <a:off x="0" y="0"/>
          <a:ext cx="9144000" cy="684276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وخمراً ومُسكراً لا يشربُ ومِن بطنِ أمِّهِ يَمتَلِئُ من الرُّوح القدسِ. ويردُّ كثيرينَ من بني إسرائيلَ إلى الربِّ إلههم. ويَتقدَّمُ أمامهُ برُوح إيليَّا وقوَّتهِ، ليردَّ قلوبَ الآباءِ إلى الأبناءِ، والعصاةَ إلى فكرِ الأبرارِ،</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shall drink neither wine nor strong drink. He will also be filled with the Holy Spirit, even from his mother's womb. 16 And he will turn many of the children of Israel to the Lord their God. 17 He will also go before Him in the spirit and power of Elijah, `to turn the hearts of the fathers to the children,' and the disobedient to the wisdom of the just,</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ne boira ni vin, ni boisson enivrante, il sera rempli de l’Esprit Saint dès le sein de sa mère 16 et ramènera beaucoup des fils d’Israël au Seigneur, leur Dieu. 17 Il marchera devant lui avec l’esprit et la puissance d’Élie pour ramener le coeur des pères vers les enfants, et les rebelles à la sagesse des justes,</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7626" name="Group 58"/>
          <p:cNvGraphicFramePr>
            <a:graphicFrameLocks noGrp="1"/>
          </p:cNvGraphicFramePr>
          <p:nvPr/>
        </p:nvGraphicFramePr>
        <p:xfrm>
          <a:off x="0" y="0"/>
          <a:ext cx="9144000" cy="68470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يُهيِّئ للـربِّ شعباً مُبرراً ". 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make ready a people prepared for the Lord. 18 And Zacharias said to the angel, How shall I know this? For I am an old man, and my wife is well advanced in years. 19 And the angel answered and said to him, I am Gabriel, who stands in the presence of God, and was sent to speak to you and bring you these glad tidings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pour préparer au Seigneur un peuple bien disposé. 18  Zacharie dit à l’ange : A quoi </a:t>
                      </a:r>
                      <a:r>
                        <a:rPr kumimoji="0" lang="fr-FR" sz="2600" b="0" i="0" u="none" strike="noStrike" cap="none" normalizeH="0" baseline="0">
                          <a:ln>
                            <a:noFill/>
                          </a:ln>
                          <a:solidFill>
                            <a:schemeClr val="bg1"/>
                          </a:solidFill>
                          <a:effectLst/>
                          <a:latin typeface="Arial" charset="0"/>
                          <a:cs typeface="Arial" charset="0"/>
                        </a:rPr>
                        <a:t>reconnaîtrai–je cela ?</a:t>
                      </a:r>
                      <a:r>
                        <a:rPr kumimoji="0" lang="fr-FR" sz="2800" b="0" i="0" u="none" strike="noStrike" cap="none" normalizeH="0" baseline="0">
                          <a:ln>
                            <a:noFill/>
                          </a:ln>
                          <a:solidFill>
                            <a:schemeClr val="bg1"/>
                          </a:solidFill>
                          <a:effectLst/>
                          <a:latin typeface="Arial" charset="0"/>
                          <a:cs typeface="Arial" charset="0"/>
                        </a:rPr>
                        <a:t> Car je suis vieux, et ma femme est d’un âge avancé. 19 L’ange lui répondit : Moi, je suis Gabriel, celui qui se tient devant Dieu ; j’ai été envoyé pour te parler et t’annoncer cette bonne nouvelle.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8630" name="Group 38"/>
          <p:cNvGraphicFramePr>
            <a:graphicFrameLocks noGrp="1"/>
          </p:cNvGraphicFramePr>
          <p:nvPr/>
        </p:nvGraphicFramePr>
        <p:xfrm>
          <a:off x="0" y="0"/>
          <a:ext cx="9144000" cy="6592888"/>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68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Voici : tu seras muet, et tu ne pourras parler jusqu’au jour où cela se produira, parce que tu n’as pas cru à mes paroles qui s’accompliront en leur temps. 21  Cependant, le peuple attendait Zacharie, et s’étonnait qu’il s’attarde dans le temple.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9648" name="Group 32"/>
          <p:cNvGraphicFramePr>
            <a:graphicFrameLocks noGrp="1"/>
          </p:cNvGraphicFramePr>
          <p:nvPr/>
        </p:nvGraphicFramePr>
        <p:xfrm>
          <a:off x="76200" y="0"/>
          <a:ext cx="9067800" cy="681444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 sa sortie, il ne put leur parler, et ils comprirent qu’il avait eu une vision dans le temple ; il se mit à leur faire des signes, et demeurait muet. 23  Lorsque ses jours de service furent achevés, il retourna dans sa maison.</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511" name="Group 47"/>
          <p:cNvGraphicFramePr>
            <a:graphicFrameLocks noGrp="1"/>
          </p:cNvGraphicFramePr>
          <p:nvPr/>
        </p:nvGraphicFramePr>
        <p:xfrm>
          <a:off x="76200" y="76200"/>
          <a:ext cx="8915400" cy="5990592"/>
        </p:xfrm>
        <a:graphic>
          <a:graphicData uri="http://schemas.openxmlformats.org/drawingml/2006/table">
            <a:tbl>
              <a:tblPr rtl="1"/>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493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إليَّ، لينزعَ عاري مِن بين النَّاسِ ".</a:t>
                      </a:r>
                      <a:r>
                        <a:rPr kumimoji="0" lang="en-US" sz="2800" b="0" i="0" u="none" strike="noStrike" cap="none" normalizeH="0" baseline="0">
                          <a:ln>
                            <a:noFill/>
                          </a:ln>
                          <a:solidFill>
                            <a:srgbClr val="FF9900"/>
                          </a:solidFill>
                          <a:effectLst/>
                          <a:latin typeface="Arial" charset="0"/>
                          <a:cs typeface="Arial" charset="0"/>
                        </a:rPr>
                        <a:t> ) </a:t>
                      </a:r>
                      <a:r>
                        <a:rPr kumimoji="0" lang="ar-EG"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Quelque temps après, sa femme Élisabeth devint enceinte. Elle se cacha pendant cinq mois, en disant : 25 Voilà ce que le Seigneur a fait pour moi,  au temps où il a décidé d’enlever ce qui était ma honte parmi les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a:t>
                      </a:r>
                      <a:r>
                        <a:rPr kumimoji="0" lang="en-US" sz="2800" b="1"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among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21" name="Group 9"/>
          <p:cNvGraphicFramePr>
            <a:graphicFrameLocks noGrp="1"/>
          </p:cNvGraphicFramePr>
          <p:nvPr/>
        </p:nvGraphicFramePr>
        <p:xfrm>
          <a:off x="539750" y="1484313"/>
          <a:ext cx="8137525" cy="411480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Kiahk</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t>
                      </a:r>
                      <a:r>
                        <a:rPr kumimoji="0" lang="en-US" sz="4000" b="0" i="0" u="none" strike="noStrike" cap="none" normalizeH="0" baseline="0">
                          <a:ln>
                            <a:noFill/>
                          </a:ln>
                          <a:solidFill>
                            <a:srgbClr val="FF9900"/>
                          </a:solidFill>
                          <a:effectLst/>
                          <a:latin typeface="Arial" charset="0"/>
                          <a:cs typeface="Arial" charset="0"/>
                        </a:rPr>
                        <a:t>Kiahk</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en-CA" sz="4400" u="sng">
                <a:solidFill>
                  <a:srgbClr val="FF9933"/>
                </a:solidFill>
              </a:rPr>
              <a:t>Psaume et Evangile du soir</a:t>
            </a:r>
          </a:p>
        </p:txBody>
      </p:sp>
      <p:pic>
        <p:nvPicPr>
          <p:cNvPr id="3215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53" name="Group 41"/>
          <p:cNvGraphicFramePr>
            <a:graphicFrameLocks noGrp="1"/>
          </p:cNvGraphicFramePr>
          <p:nvPr/>
        </p:nvGraphicFramePr>
        <p:xfrm>
          <a:off x="76200" y="76200"/>
          <a:ext cx="9067800" cy="6553200"/>
        </p:xfrm>
        <a:graphic>
          <a:graphicData uri="http://schemas.openxmlformats.org/drawingml/2006/table">
            <a:tbl>
              <a:tblPr/>
              <a:tblGrid>
                <a:gridCol w="51054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مز</a:t>
                      </a:r>
                      <a:r>
                        <a:rPr kumimoji="0" lang="ar-EG" sz="3200" b="0" i="0" u="sng" strike="noStrike" cap="none" normalizeH="0" baseline="0" dirty="0">
                          <a:ln>
                            <a:noFill/>
                          </a:ln>
                          <a:solidFill>
                            <a:srgbClr val="FF9900"/>
                          </a:solidFill>
                          <a:effectLst/>
                          <a:latin typeface="Arial" charset="0"/>
                          <a:cs typeface="Arial" charset="0"/>
                        </a:rPr>
                        <a:t>مور</a:t>
                      </a:r>
                      <a:r>
                        <a:rPr kumimoji="0" lang="ar-SA" sz="3200" b="0" i="0" u="sng" strike="noStrike" cap="none" normalizeH="0" baseline="0" dirty="0">
                          <a:ln>
                            <a:noFill/>
                          </a:ln>
                          <a:solidFill>
                            <a:srgbClr val="FF9900"/>
                          </a:solidFill>
                          <a:effectLst/>
                          <a:latin typeface="Arial" charset="0"/>
                          <a:cs typeface="Arial" charset="0"/>
                        </a:rPr>
                        <a:t>( 143 : 5 ، 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طأْطِئْ السَّمَوات وانزل، المِس الجبال فتُدَخِّنَ. أَرسِلْ يدكَ مِن العُلى. أنقذني ونَجِّني.</a:t>
                      </a:r>
                      <a:r>
                        <a:rPr kumimoji="0" lang="ar-SA" sz="36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Bow down Your heavens, O Lord, and come down; Touch the mountains, and they shall smoke.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Stretch out Your hand from above; Rescue me and deliver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144:5,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5 Éternel, incline tes cieux et descends ! Touche les montagnes, et qu’elles fument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7 Étends tes mains d’en haut ; Délivre moï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8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54" name="Rectangle 42"/>
          <p:cNvSpPr>
            <a:spLocks noGrp="1" noChangeArrowheads="1"/>
          </p:cNvSpPr>
          <p:nvPr>
            <p:ph type="ctrTitle"/>
          </p:nvPr>
        </p:nvSpPr>
        <p:spPr/>
        <p:txBody>
          <a:bodyPr/>
          <a:lstStyle/>
          <a:p>
            <a:r>
              <a:rPr lang="en-US" dirty="0"/>
              <a:t>2pv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4829" name="Group 77"/>
          <p:cNvGraphicFramePr>
            <a:graphicFrameLocks noGrp="1"/>
          </p:cNvGraphicFramePr>
          <p:nvPr/>
        </p:nvGraphicFramePr>
        <p:xfrm>
          <a:off x="76200" y="0"/>
          <a:ext cx="9067800" cy="6708521"/>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( 7 : 36 ـ 50 )</a:t>
                      </a:r>
                      <a:r>
                        <a:rPr kumimoji="0" lang="ar-SA" sz="3200" b="1" i="0" u="sng" strike="noStrike" cap="none" normalizeH="0" baseline="0">
                          <a:ln>
                            <a:noFill/>
                          </a:ln>
                          <a:solidFill>
                            <a:schemeClr val="bg1"/>
                          </a:solidFill>
                          <a:effectLst/>
                          <a:latin typeface="Arial" charset="0"/>
                          <a:cs typeface="Arial" charset="0"/>
                        </a:rPr>
                        <a:t> </a:t>
                      </a:r>
                      <a:endParaRPr kumimoji="0" lang="ar-SA"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وسألهُ واحدٌ من الفرِّيسيِّينَ أن يأكل مَعه، فلمَّا دَخَلَ بيتَ الفَرِّيسيِّ اتَّكأ. وإذا امرأةٌ في المدينة كانت خاطئةً، إذ علِمت أنَّه مُتَّكئٌ في بيت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الفرِّيسيِّ،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7:36-50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one of the Pharisees asked Him to eat with him. And He went to the Pharisee's house, and sat down to eat. 37 And behold, a woman in the city who was a sinner, when she knew that Jesus sat at the table in the Pharisee's house,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7:36-50</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Un des Pharisiens pria Jésus de manger avec lui. Jésus entra dans la maison du Pharisien et se mit à table. 37 Et voici qu’une femme </a:t>
                      </a:r>
                      <a:r>
                        <a:rPr kumimoji="0" lang="fr-FR" sz="2600" b="0" i="0" u="none" strike="noStrike" cap="none" normalizeH="0" baseline="0">
                          <a:ln>
                            <a:noFill/>
                          </a:ln>
                          <a:solidFill>
                            <a:schemeClr val="bg1"/>
                          </a:solidFill>
                          <a:effectLst/>
                          <a:latin typeface="Arial" charset="0"/>
                          <a:cs typeface="Arial" charset="0"/>
                        </a:rPr>
                        <a:t>pécheresse,</a:t>
                      </a:r>
                      <a:r>
                        <a:rPr kumimoji="0" lang="fr-FR" sz="2800" b="0" i="0" u="none" strike="noStrike" cap="none" normalizeH="0" baseline="0">
                          <a:ln>
                            <a:noFill/>
                          </a:ln>
                          <a:solidFill>
                            <a:schemeClr val="bg1"/>
                          </a:solidFill>
                          <a:effectLst/>
                          <a:latin typeface="Arial" charset="0"/>
                          <a:cs typeface="Arial" charset="0"/>
                        </a:rPr>
                        <a:t> qui était dans la ville, sut qu’il était à table dans la maison du Pharisien ;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30" name="Rectangle 78"/>
          <p:cNvSpPr>
            <a:spLocks noGrp="1" noChangeArrowheads="1"/>
          </p:cNvSpPr>
          <p:nvPr>
            <p:ph type="ctrTitle"/>
          </p:nvPr>
        </p:nvSpPr>
        <p:spPr/>
        <p:txBody>
          <a:bodyPr/>
          <a:lstStyle/>
          <a:p>
            <a:r>
              <a:rPr lang="en-US" dirty="0"/>
              <a:t>2v</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2726" name="Group 38"/>
          <p:cNvGraphicFramePr>
            <a:graphicFrameLocks noGrp="1"/>
          </p:cNvGraphicFramePr>
          <p:nvPr/>
        </p:nvGraphicFramePr>
        <p:xfrm>
          <a:off x="76200" y="152400"/>
          <a:ext cx="9067800" cy="620484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قارورة طيبٍ ووقفت عند قدميه من ورائه باكيةً، وابتدأت تَبُـلُّ قدميه بدموعها، وتمسحُهما بشعر رأسها، وكانت تُقَبِّلُ قدَميهِ وتدهنُهُما بالطِّيبِ.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brought an alabaster flask of fragrant oil,38 and stood at His feet behind Him weeping; and she began to wash His feet with her tears, and wiped them with the hair of her head; and she kissed His feet and anointed them with the fragrant oil.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 apporta un vase d’albâtre plein de parfum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se tint derrière à ses pieds. Elle pleurait et se mit à mouiller de ses larmes les pieds de Jésus, puis elle les essuyait avec ses cheveux, les embrassait et répandait sur eux du parfum.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3757" name="Group 45"/>
          <p:cNvGraphicFramePr>
            <a:graphicFrameLocks noGrp="1"/>
          </p:cNvGraphicFramePr>
          <p:nvPr/>
        </p:nvGraphicFramePr>
        <p:xfrm>
          <a:off x="76200" y="76200"/>
          <a:ext cx="89154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الفرِّيسيُّ الذي دعاه، تكلَّم في نفسه قائلاً: " لو كان هذا نبيَّاً لَعَلِمَ مَن هيَ وكيف حال هذه المرأة التي لمسته! وإنَّها خاطئةٌ ".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14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when the Pharisee who had invited Him saw this, he spoke to himself, saying, This man, if He were a prophet, would know who and what manner of woman this is who is touching Him, for she is a sinner.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 cette vue, le Pharisien qui l’avait invité dit en lui–même : Si cet homme était prophète, il saurait qui est la femme qui le touche et ce qu’elle est : une pécheresse.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0160" name="Group 16"/>
          <p:cNvGraphicFramePr>
            <a:graphicFrameLocks noGrp="1"/>
          </p:cNvGraphicFramePr>
          <p:nvPr/>
        </p:nvGraphicFramePr>
        <p:xfrm>
          <a:off x="76200" y="76200"/>
          <a:ext cx="8915400" cy="6691313"/>
        </p:xfrm>
        <a:graphic>
          <a:graphicData uri="http://schemas.openxmlformats.org/drawingml/2006/table">
            <a:tbl>
              <a:tblPr/>
              <a:tblGrid>
                <a:gridCol w="45720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يسوع وقال له: " يا سمعان عندي قولٌ أقولُه لكَ ". أمَّا هو فقال: " قُل يا أيُّها المُعلِّم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14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Jesus answered and said to him, Simon, I have something to say to you.   So he said, Teacher, say 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Jésus prit la parole et lui dit : Simon, j’ai quelque chose à te dire. –– Maître, parle, répondit–il.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4784" name="Group 48"/>
          <p:cNvGraphicFramePr>
            <a:graphicFrameLocks noGrp="1"/>
          </p:cNvGraphicFramePr>
          <p:nvPr/>
        </p:nvGraphicFramePr>
        <p:xfrm>
          <a:off x="0" y="76200"/>
          <a:ext cx="9144000" cy="626580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يسوع وقال لهُ: "كان لمُداينٍ مَديونان. كان على الواحِد خمس مئة دينارٍ وعلى الآخر خمسـونَ. إذ لم يكن لهما ما يُوفيان سامـحهُما جميعاً. أيُّهما يحبَّه أكثر؟</a:t>
                      </a:r>
                      <a:r>
                        <a:rPr kumimoji="0" lang="ar-SA" sz="36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There was a certain creditor who had two debtors. One owed five hundred denarii, and the other fifty. 42 And when they had nothing with which to repay, he freely forgave them both. Tell Me, therefore, which of them will love him more?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Un créancier avait deux débiteurs ; l’un devait cinq cents deniers et l’autre cinquante.42 Comme ils n’avaient pas de quoi payer, il leur fit grâce de leur dette à tous deux. Lequel l’aimera le plus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526" name="Group 22"/>
          <p:cNvGraphicFramePr>
            <a:graphicFrameLocks noGrp="1"/>
          </p:cNvGraphicFramePr>
          <p:nvPr/>
        </p:nvGraphicFramePr>
        <p:xfrm>
          <a:off x="0" y="76200"/>
          <a:ext cx="9067800" cy="620484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فأجاب سمعان وقال: " أظنُّ أن الذي سامحَهُ بالأكثر ". أمَّا هو فقال له: " بالصَّواب حَكَمتَ ". ثمَّ إلتفت إلى المرأة وقال لسمعان: أترى هذه المرأة؟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Simon answered and said, I suppose the one whom he forgave more. And He said to him, You have rightly judged. 44 Then He turned to the woman and said to Simon, Do you see this woman?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Simon répondit : Celui, je suppose, auquel il a fait grâce de la plus grosse somme. Jésus lui dit : Tu as bien jugé. 44 Puis il se tourna vers la femme et dit à Simon : Vois–tu cette femme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5822" name="Group 62"/>
          <p:cNvGraphicFramePr>
            <a:graphicFrameLocks noGrp="1"/>
          </p:cNvGraphicFramePr>
          <p:nvPr/>
        </p:nvGraphicFramePr>
        <p:xfrm>
          <a:off x="76200" y="0"/>
          <a:ext cx="9067800" cy="634416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دخلتُ بيتَكَ وماءً لأجل رجليَّ لم تُعطِ. وأمَّا هذه فقد بلَّت رجليَّ بدموعها ومسحتهُما بشعرها. أنتَ لم تُقبِّل فمي، وأمَّا هذه فمُنذُ دخَلْتُ لم تكُفَّ عن تقبيل رجليَّ.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entered your house; you gave Me no water for My feet, but she has washed My feet with her tears and wiped them with the hair of her head. 45 You gave Me no kiss, but this woman has not ceased to kiss My feet since the time I came 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suis entré dans ta maison, et tu ne m’as pas donné d’eau pour mes pieds ; mais elle, elle a mouillé mes pieds de ses larmes et les a essuyés avec ses cheveux. 45 Tu ne m’as pas donné de baiser, mais elle, depuis que je suis entré, elle n’a pas cessé de me baiser les pieds.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6812" name="Group 28"/>
          <p:cNvGraphicFramePr>
            <a:graphicFrameLocks noGrp="1"/>
          </p:cNvGraphicFramePr>
          <p:nvPr/>
        </p:nvGraphicFramePr>
        <p:xfrm>
          <a:off x="76200" y="0"/>
          <a:ext cx="9067800" cy="64008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بزيتٍ لم تَدهن رأسي، وأمَّا هذه فقد دَهنت بالطِّيبِ رجليَّ. من أجل ذلك أقول لكَ: أن خطاياها الكثيرة مغفورة لها لأنَّها أحبَّت كثيراً. والذي يُغفر له قليلٌ يحبُّ قليلاً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You did not anoint My head with oil, but this woman has anointed My feet with fragrant oil. 47 Therefore I say to you, her sins, which are many, are forgiven, for she loved much. But to whom little is forgiven, the same loves little.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Tu n’as pas répandu d’huile sur ma tête ; mais elle, elle a répandu du parfum sur mes pieds. 47  C’est pourquoi, je te le dis, ses nombreux péchés sont pardonnés, puisqu’elle a beaucoup aimé. Mais celui a qui l’on pardonne peu aime peu.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607" name="Group 47"/>
          <p:cNvGraphicFramePr>
            <a:graphicFrameLocks noGrp="1"/>
          </p:cNvGraphicFramePr>
          <p:nvPr/>
        </p:nvGraphicFramePr>
        <p:xfrm>
          <a:off x="107950" y="152400"/>
          <a:ext cx="8959850" cy="6014976"/>
        </p:xfrm>
        <a:graphic>
          <a:graphicData uri="http://schemas.openxmlformats.org/drawingml/2006/table">
            <a:tbl>
              <a:tblPr rtl="1"/>
              <a:tblGrid>
                <a:gridCol w="4572000">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قال لها: " مغفورةٌ لكِ خطاياكِ ". فابتدأ المُتَّكئون يقولون في أنفُسهم: " مَن هو هذا الذي يغفِر خطايا أيضاً؟ ". فقال للمرأة: " إيمانُكِ قد خلَّصكِ! اذهبي بسلام</a:t>
                      </a:r>
                      <a:r>
                        <a:rPr kumimoji="0" lang="en-US" sz="2800" b="0" i="0" u="none" strike="noStrike" cap="none" normalizeH="0" baseline="0" dirty="0">
                          <a:ln>
                            <a:noFill/>
                          </a:ln>
                          <a:solidFill>
                            <a:schemeClr val="bg1"/>
                          </a:solidFill>
                          <a:effectLst/>
                          <a:latin typeface="Arial" charset="0"/>
                          <a:cs typeface="Arial" charset="0"/>
                        </a:rPr>
                        <a:t>.</a:t>
                      </a:r>
                      <a:r>
                        <a:rPr kumimoji="0" lang="ar-EG" sz="28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US"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48 Et il dit à la femme : Tes péchés sont pardonnés.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49  Ceux qui étaient à table avec lui se mirent à dire en eux–mêmes : Qui est celui–ci, qui pardonne même les péchés. 50  Mais il dit à la femme : Ta foi t’a sauvée, va en paix.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Then He said to her, Your sins are forgiven.  49 And those who sat at the table with Him began to say to themselves, Who is this who even forgives sins? 50 Then He said to the woman, Your faith has saved you. Go in peace.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256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8186" name="Group 58"/>
          <p:cNvGraphicFramePr>
            <a:graphicFrameLocks noGrp="1"/>
          </p:cNvGraphicFramePr>
          <p:nvPr/>
        </p:nvGraphicFramePr>
        <p:xfrm>
          <a:off x="76200" y="76200"/>
          <a:ext cx="9067800" cy="6582792"/>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مز</a:t>
                      </a:r>
                      <a:r>
                        <a:rPr kumimoji="0" lang="ar-EG" sz="3200" b="0" i="0" u="sng" strike="noStrike" cap="none" normalizeH="0" baseline="0" dirty="0">
                          <a:ln>
                            <a:noFill/>
                          </a:ln>
                          <a:solidFill>
                            <a:srgbClr val="FF9900"/>
                          </a:solidFill>
                          <a:effectLst/>
                          <a:latin typeface="Arial" charset="0"/>
                          <a:cs typeface="Arial" charset="0"/>
                        </a:rPr>
                        <a:t>مور</a:t>
                      </a:r>
                      <a:r>
                        <a:rPr kumimoji="0" lang="ar-SA" sz="3200" b="0" i="0" u="sng" strike="noStrike" cap="none" normalizeH="0" baseline="0" dirty="0">
                          <a:ln>
                            <a:noFill/>
                          </a:ln>
                          <a:solidFill>
                            <a:srgbClr val="FF9900"/>
                          </a:solidFill>
                          <a:effectLst/>
                          <a:latin typeface="Arial" charset="0"/>
                          <a:cs typeface="Arial" charset="0"/>
                        </a:rPr>
                        <a:t> ( 71 : 5 ، 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ينزلُ مثل المَطر على الجُزَّة، ومثل قطراتٍ تقطر على الأرض. يُشرق في أيَّامِهِ العدلُ، وكثرةُ السَّلامِ.</a:t>
                      </a:r>
                      <a:r>
                        <a:rPr kumimoji="0" lang="ar-SA" sz="36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72:6-7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come down like rain upon the grass before mowing, Like showers that water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In His days the righteous shall flourish, And abundance of peace.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72:6-7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Il descendra comme une pluie qui tombe sur un terrain fauché, Comme des ondées qui arrosent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En ses jours, le juste fleurira, Et la paix abondera.     </a:t>
                      </a:r>
                      <a:r>
                        <a:rPr kumimoji="0" lang="en-US" sz="2800" b="0" i="0" u="none" strike="noStrike" cap="none" normalizeH="0" baseline="0" dirty="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87" name="Rectangle 59"/>
          <p:cNvSpPr>
            <a:spLocks noGrp="1" noChangeArrowheads="1"/>
          </p:cNvSpPr>
          <p:nvPr>
            <p:ph type="ctrTitle"/>
          </p:nvPr>
        </p:nvSpPr>
        <p:spPr/>
        <p:txBody>
          <a:bodyPr/>
          <a:lstStyle/>
          <a:p>
            <a:r>
              <a:rPr lang="en-US" sz="1000" dirty="0"/>
              <a:t>2pm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6878" name="Group 78"/>
          <p:cNvGraphicFramePr>
            <a:graphicFrameLocks noGrp="1"/>
          </p:cNvGraphicFramePr>
          <p:nvPr/>
        </p:nvGraphicFramePr>
        <p:xfrm>
          <a:off x="76200" y="0"/>
          <a:ext cx="9067800" cy="64008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( 11 : 20 ـ 28 )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كُنتُ أنا بأَصْبع الله أُخرِجُ الشَّياطِينَ، فَقَد أقبَل عَلَيكُم مـَلَكُوتُ اللهِ. إذا تَسلَّح القويُّ ليَحفَظَ دارَهُ، فأموَالُهُ تَصيرُ في أمانٍ.</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11:20-28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if I cast out demons with the finger of God, surely the kingdom of God has come upon you. 21 When a strong man, fully armed, guards his own palace, his goods are in peace.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11:20-28</a:t>
                      </a:r>
                    </a:p>
                    <a:p>
                      <a:pPr marL="0" marR="0" lvl="0" indent="0" algn="l" defTabSz="914400" rtl="0" eaLnBrk="1" fontAlgn="base" latinLnBrk="0" hangingPunct="1">
                        <a:lnSpc>
                          <a:spcPct val="100000"/>
                        </a:lnSpc>
                        <a:spcBef>
                          <a:spcPct val="20000"/>
                        </a:spcBef>
                        <a:spcAft>
                          <a:spcPct val="0"/>
                        </a:spcAft>
                        <a:buClrTx/>
                        <a:buSzTx/>
                        <a:buFontTx/>
                        <a:buAutoNum type="arabicPlain" startAt="20"/>
                        <a:tabLst/>
                      </a:pPr>
                      <a:r>
                        <a:rPr kumimoji="0" lang="fr-FR" sz="2800" b="0" i="0" u="none" strike="noStrike" cap="none" normalizeH="0" baseline="0">
                          <a:ln>
                            <a:noFill/>
                          </a:ln>
                          <a:solidFill>
                            <a:schemeClr val="bg1"/>
                          </a:solidFill>
                          <a:effectLst/>
                          <a:latin typeface="Arial" charset="0"/>
                          <a:cs typeface="Arial" charset="0"/>
                        </a:rPr>
                        <a:t> Mais, si c’est par le doigt de Dieu que moi je chasse les démons, le royaume de Dieu est donc parvenu jusqu’à vous. 21 Lorsqu’un homme fort et bien armé garde sa propriété, ses biens sont en </a:t>
                      </a:r>
                      <a:r>
                        <a:rPr kumimoji="0" lang="fr-CA" sz="2800" b="0" i="0" u="none" strike="noStrike" cap="none" normalizeH="0" baseline="0">
                          <a:ln>
                            <a:noFill/>
                          </a:ln>
                          <a:solidFill>
                            <a:schemeClr val="bg1"/>
                          </a:solidFill>
                          <a:effectLst/>
                          <a:latin typeface="Arial" charset="0"/>
                          <a:cs typeface="Arial" charset="0"/>
                        </a:rPr>
                        <a:t>sûreté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79" name="Rectangle 79"/>
          <p:cNvSpPr>
            <a:spLocks noGrp="1" noChangeArrowheads="1"/>
          </p:cNvSpPr>
          <p:nvPr>
            <p:ph type="ctrTitle"/>
          </p:nvPr>
        </p:nvSpPr>
        <p:spPr/>
        <p:txBody>
          <a:bodyPr/>
          <a:lstStyle/>
          <a:p>
            <a:r>
              <a:rPr lang="en-US" dirty="0"/>
              <a:t>2m</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8551" name="Group 23"/>
          <p:cNvGraphicFramePr>
            <a:graphicFrameLocks noGrp="1"/>
          </p:cNvGraphicFramePr>
          <p:nvPr/>
        </p:nvGraphicFramePr>
        <p:xfrm>
          <a:off x="152400" y="76200"/>
          <a:ext cx="89916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جاءَ مَن هو أَقوَى مِنهُ فإ‘نَّهُ يَغلِبُهُ ويأخذُ سِلاحَهُ الذي يَتَّكِلُ عليه ويُوَزِّعُ غَنَائِمَهُ. مَنْ لَيسَ مَعي فَهُو عَليَّ، ومَنْ لا يَجْمَعُ مَعي فَهُو يُبَدِّد.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a stronger than he comes upon him and overcomes him, he takes from him all his armor in which he trusted, and divides his spoils. 23 He who is not with Me is against Me, and he who does not gather with Me scatters.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Mais, si un plus fort que lui survient et s’en rend vainqueur, il lui enlève toutes les armes dans lesquelles il se confiait, et il distribue ses dépouilles. 23  Celui qui n’est pas avec moi est contre moi, et celui qui n’assemble pas avec moi disperse.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38" name="Group 62"/>
          <p:cNvGraphicFramePr>
            <a:graphicFrameLocks noGrp="1"/>
          </p:cNvGraphicFramePr>
          <p:nvPr/>
        </p:nvGraphicFramePr>
        <p:xfrm>
          <a:off x="76200" y="76200"/>
          <a:ext cx="90678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خَرَجَ الرُّوحُ النَّجِسُ مِن الإنسانِ، يَجتَازُ في أمَاكنَ ليسَ فيها ماءٌ يَطلُبُ رَاحةً، وإذ لا يَجِدُ يَقولُ حينئذٍ: أَرجِعُ إلى بَيتي الذي خَرَجتُ مِنهُ. ومَتَى جاءَ يَجدُهُ فارغاً مَكنوساً مُزيَّناً.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When an unclean spirit goes out of a man, he goes through dry places, seeking rest; and finding none, he says, `I will return to my house from which I came.' 25 And when he comes, he finds it swept and put in order.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Lorsque l’esprit impur est sorti de l’homme, il traverse des lieux arides, cherche du repos et, comme il n’en trouve pas, il dit : Je retournerai dans ma maison d’où je suis sorti ; 25 et, quand il arrive, il la trouve balayée et ornée.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7844" name="Group 36"/>
          <p:cNvGraphicFramePr>
            <a:graphicFrameLocks noGrp="1"/>
          </p:cNvGraphicFramePr>
          <p:nvPr/>
        </p:nvGraphicFramePr>
        <p:xfrm>
          <a:off x="76200" y="76200"/>
          <a:ext cx="9067800" cy="620484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يَذهَبُ ويَأخُذُ سَبعَة أرواح أُخَر أَشرَّ مِنهُ، فتَدخُلُ وتَسكُنُ هناكَ، فتَصيرُ آواخِر ذلك الإنسانِ أَشرَّ مِن أوائِلِهِ! وفِيمَا هُوَ يَتكلَّمُ رَفَعت امرَأَةٌ صَوتَهَا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goes and takes with him seven other spirits more wicked than himself, and they enter and dwell there; and the last state of that man is worse than the first. 27 And it happened, as He spoke these things, that a certain woman from the crowd raised her voice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Puis il s’en va et prend sept autres esprits plus mauvais que lui ; ils entrent et s’établissent là, et la dernière condition de cet homme devient pire que la première. 27 Tandis que Jésus parlait ainsi, une femme éleva la voix du milieu de la foule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702" name="Group 46"/>
          <p:cNvGraphicFramePr>
            <a:graphicFrameLocks noGrp="1"/>
          </p:cNvGraphicFramePr>
          <p:nvPr/>
        </p:nvGraphicFramePr>
        <p:xfrm>
          <a:off x="107950" y="44450"/>
          <a:ext cx="9036050" cy="5830762"/>
        </p:xfrm>
        <a:graphic>
          <a:graphicData uri="http://schemas.openxmlformats.org/drawingml/2006/table">
            <a:tbl>
              <a:tblPr rtl="1"/>
              <a:tblGrid>
                <a:gridCol w="4343400">
                  <a:extLst>
                    <a:ext uri="{9D8B030D-6E8A-4147-A177-3AD203B41FA5}">
                      <a16:colId xmlns:a16="http://schemas.microsoft.com/office/drawing/2014/main" val="20000"/>
                    </a:ext>
                  </a:extLst>
                </a:gridCol>
                <a:gridCol w="469265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وقالت لَهُ: " طُوبَى للبَطنِ الذي حَمَلكَ والثَّديَيْنِ اللذين رَضِعتَهُمَا ". أَمَّا هُوَ فَقَال لها: " بَل طُوبَى للذينَ يَسمَعُونَ كَلامَ الله ويَحفَظونَه.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US"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lui dit : Heureux le sein qui t’a porté et les mamelles qui t’ont allaité ! 28 Mais il répondit : Heureux plutôt ceux qui écoutent la parole de Dieu et qui la gardent !</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a:ln>
                            <a:noFill/>
                          </a:ln>
                          <a:solidFill>
                            <a:srgbClr val="FF9900"/>
                          </a:solidFill>
                          <a:effectLst/>
                          <a:latin typeface="Arial" charset="0"/>
                          <a:cs typeface="Arial" charset="0"/>
                        </a:rPr>
                        <a:t>(Gloire à Dieu éternellement.)</a:t>
                      </a:r>
                      <a:endParaRPr kumimoji="0" lang="ar-EG" sz="23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said to Him, Blessed is the womb that bore You, and the breasts which nursed You! 28 But He said, More than that, blessed are those who hear the word of God and keep 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27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27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27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8925" name="Group 77"/>
          <p:cNvGraphicFramePr>
            <a:graphicFrameLocks noGrp="1"/>
          </p:cNvGraphicFramePr>
          <p:nvPr/>
        </p:nvGraphicFramePr>
        <p:xfrm>
          <a:off x="0" y="76200"/>
          <a:ext cx="90678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البولس من رسالة بولس الرسول إلى أهل رومية( 3 : 1ـ 4 : 1ـ 3 )</a:t>
                      </a:r>
                      <a:r>
                        <a:rPr kumimoji="0" lang="ar-SA" sz="2800" b="1" i="0" u="none" strike="noStrike" cap="none" normalizeH="0" baseline="0">
                          <a:ln>
                            <a:noFill/>
                          </a:ln>
                          <a:solidFill>
                            <a:schemeClr val="bg1"/>
                          </a:solidFill>
                          <a:effectLst/>
                          <a:latin typeface="Arial" charset="0"/>
                          <a:cs typeface="Arial" charset="0"/>
                        </a:rPr>
                        <a:t> </a:t>
                      </a:r>
                      <a:endParaRPr kumimoji="0" lang="ar-SA"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هو فضل اليهوديِّ إذاً، أو ما هيَ منفعة الختان؟ عظيمٌ على كل وجهٍ! أمَّا أولاً فلأنَّهم استؤمنوا على أقوال الله.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3:1-4:3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What advantage then has the Jew, or what is the profit of circumcision? 2 Much in every way! Chiefly because to them were committed the oracles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Romains 3:1-4:3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Quel est donc le privilège du Juif, ou quelle est l’utilité de la circoncision ? 2  Considérables de toute manière. Tout d’abord les oracles de Dieu ont été confiés aux Juifs.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926" name="Rectangle 78"/>
          <p:cNvSpPr>
            <a:spLocks noGrp="1" noChangeArrowheads="1"/>
          </p:cNvSpPr>
          <p:nvPr>
            <p:ph type="ctrTitle"/>
          </p:nvPr>
        </p:nvSpPr>
        <p:spPr/>
        <p:txBody>
          <a:bodyPr/>
          <a:lstStyle/>
          <a:p>
            <a:r>
              <a:rPr lang="en-US" dirty="0"/>
              <a:t>2p</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1188" name="Group 20"/>
          <p:cNvGraphicFramePr>
            <a:graphicFrameLocks noGrp="1"/>
          </p:cNvGraphicFramePr>
          <p:nvPr/>
        </p:nvGraphicFramePr>
        <p:xfrm>
          <a:off x="7620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إن كان قومٌ لم يؤمنوا؟ أَفلعلَّ عدم أمانتهُم يُبطِل أمانة الله؟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what if some did not believe? Will their unbelief make the faithfulness of God without effect?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 Eh quoi ! si quelques–uns ont été infidèles, leur infidélité rendra–t–elle sans effet la fidélité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2281" name="Group 57"/>
          <p:cNvGraphicFramePr>
            <a:graphicFrameLocks noGrp="1"/>
          </p:cNvGraphicFramePr>
          <p:nvPr/>
        </p:nvGraphicFramePr>
        <p:xfrm>
          <a:off x="0" y="76200"/>
          <a:ext cx="9144000" cy="620484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حاشا! بل ليكُن الله صادقاً وكل إنسانٍ كاذباً. كما هو مكتوبٌ: " لكي تتبرَّرَ في كلامك، وتغلب مَتَى حُوكِمْتَ ". ولكن إن كان ظلمُنا يثبِّت برَّ الله،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Certainly not! Indeed, let God be true but every man a liar. As it is written: That You may be justified in Your words, And may overcome when You are judged. 5 But if our unrighteousness demonstrates the righteousness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 Certes non ! Que Dieu soit (reconnu pour) vrai, et tout homme pour menteur, selon qu’il est écrit : Afin que tu sois trouvé juste dans tes paroles, Et que tu triomphes dans ton procès. </a:t>
                      </a:r>
                      <a:r>
                        <a:rPr kumimoji="0" lang="fr-FR" sz="2800" b="0" i="0" u="none" strike="noStrike" cap="none" normalizeH="0" baseline="0">
                          <a:ln>
                            <a:noFill/>
                          </a:ln>
                          <a:solidFill>
                            <a:schemeClr val="bg1"/>
                          </a:solidFill>
                          <a:effectLst/>
                          <a:latin typeface="Arial" charset="0"/>
                          <a:cs typeface="Arial" charset="0"/>
                        </a:rPr>
                        <a:t>5 Mais si notre injustice fait ressortir la justice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9755" name="Group 27"/>
          <p:cNvGraphicFramePr>
            <a:graphicFrameLocks noGrp="1"/>
          </p:cNvGraphicFramePr>
          <p:nvPr/>
        </p:nvGraphicFramePr>
        <p:xfrm>
          <a:off x="76200" y="76200"/>
          <a:ext cx="9067800" cy="6387720"/>
        </p:xfrm>
        <a:graphic>
          <a:graphicData uri="http://schemas.openxmlformats.org/drawingml/2006/table">
            <a:tbl>
              <a:tblPr/>
              <a:tblGrid>
                <a:gridCol w="38100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نقول؟ ألعلَّ الله الذي يجلِب الغضب ظالمٌ؟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قُلتُ هذا بحسب الإنسان. حاشا! فكيفَ يدينُ الله العالمَ؟ فإنَّه إن كان صدقُ الله قد ازداد بكذبي لمجدِهِ، فلماذا أُدان أنا بعد كخاطـئٍ؟</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what shall we say? Is God unjust who inflicts wrath?  (I speak as a man.) 6 Certainly not! For then how will God judge the world? 7 For if the truth of God has increased through my lie to His glory, why am I also still judged as a sinner?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dirons nous ? Dieu est il injuste quand il donne cours à sa colère ?  Je parle à la manière des hommes – 6  Certes non ! Autrement, comment Dieu jugerait il le monde ? 7 Et si, par mon mensonge, la vérité de Dieu abonde pour sa gloire, pourquoi suis–je moi–même encore jugé comme pécheur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303" name="Group 55"/>
          <p:cNvGraphicFramePr>
            <a:graphicFrameLocks noGrp="1"/>
          </p:cNvGraphicFramePr>
          <p:nvPr/>
        </p:nvGraphicFramePr>
        <p:xfrm>
          <a:off x="152400" y="76200"/>
          <a:ext cx="8991600" cy="655320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كما يُفتَرى علينا، وكما يزعم قومٌ أننا نقول: " لنفعل السَّيِّآتِ لتأتينا الخيراتُ ". أولئك الذين دينونتهم عادلةٌ. فماذا إذاً؟ أنحنُ أفضل؟ كلا البتَّة!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why not say, Let us do evil that good may come?--as we are slanderously reported and as some affirm that we say. Their condemnation is just. 9 What then? Are we better than they? Not at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comme certains calomniateurs prétendent que nous le disons, pourquoi ne ferions–nous pas le mal afin qu’il en arrive du bien ? La condamnation de ces gens est juste. 9 Quoi donc ! sommes–nous supérieurs ? Absolument pas.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2258" name="Group 50"/>
          <p:cNvGraphicFramePr>
            <a:graphicFrameLocks noGrp="1"/>
          </p:cNvGraphicFramePr>
          <p:nvPr/>
        </p:nvGraphicFramePr>
        <p:xfrm>
          <a:off x="76200" y="0"/>
          <a:ext cx="9067800" cy="620268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قد سبقنا وشكونا أنَّ اليهودَ واليونانيِّينَ أجمعينَ تحتَ الخطيَّةِ، كما هو مكتوبٌ: " أنَّه ليسَ بارٌّ ولا واحدٌ. ليسَ من يفهم. ليسَ مَن يَطلُب الله.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have previously charged both Jews and Greeks that they are all under sin. 10 As it is written: There is none righteous, no, not one; 11 There is none who understands; There is none who seeks after God.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avons déjà prouvé que tous, Juifs et Grecs, sont sous (l’empire) du péché,10  selon qu’il est écrit : Il n’y a pas de juste, Pas même un seul ;11  Nul n’est intelligent, Nul ne cherche Dieu.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2210" name="Group 18"/>
          <p:cNvGraphicFramePr>
            <a:graphicFrameLocks noGrp="1"/>
          </p:cNvGraphicFramePr>
          <p:nvPr/>
        </p:nvGraphicFramePr>
        <p:xfrm>
          <a:off x="76200" y="76200"/>
          <a:ext cx="9067800" cy="60960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الجميع زاغوا وفسدوا معاً. ليسَ مَن يَعمل صلاحاً ليسَ ولا واحدٌ. حنجرتُهُم قبرٌ مَفتوحٌ. قد مكروا بلسانهم.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They have all turned aside; They have together become unprofitable; There is none who does good, no, not one. 13 Their throat is an open tomb; With their tongues they have practiced deceit;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Tous se sont égarés, ensemble ils sont pervertis,12 Il n’en est aucun qui fasse le bien, Pas même un seul. 13 Leur gosier est un sépulcre ouvert, Ils usent de tromperie avec leurs langues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8873" name="Group 41"/>
          <p:cNvGraphicFramePr>
            <a:graphicFrameLocks noGrp="1"/>
          </p:cNvGraphicFramePr>
          <p:nvPr/>
        </p:nvGraphicFramePr>
        <p:xfrm>
          <a:off x="76200" y="0"/>
          <a:ext cx="9067800" cy="62484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 الأفاعي تحت شفاهِهم. هؤلاء الذين أفواههم مملوءةٌ لعنةً ومرارةً. أرجُلهم سريعةٌ إلى سفكِ الدَّم. في طُرقهم الإنكسار والشقاوةُ وطريقَ السَّلام لم يعرفوه.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poison of asps is under their lips; 14 Whose mouth is full of cursing and bitterness. 15 Their feet are swift to shed blood; 16 Destruction and misery are in their ways; 17 And the way of peace they have not known.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ont sous leurs lèvres un venin d’aspic.14  Leur bouche est pleine de malédiction et d’amertume.15 Ils ont les pieds légers pour répandre le sang,16 La destruction et le malheur sont sur leur chemin,17 Ils n’ont pas connu le chemin de la paix.</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9899" name="Group 43"/>
          <p:cNvGraphicFramePr>
            <a:graphicFrameLocks noGrp="1"/>
          </p:cNvGraphicFramePr>
          <p:nvPr/>
        </p:nvGraphicFramePr>
        <p:xfrm>
          <a:off x="0" y="0"/>
          <a:ext cx="9144000" cy="64008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خوف الله أمام عيونهم ". ونحن نعلمُ أن كلَّ ما يقوله النَّاموس فهو يُكلِّم به الذينَ في النَّاموس، لكي يستدَّ فم كلِّ واحدٍ، ويصير كلُّ العالم تحتَ حُكم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There is no fear of God before their eyes. 19 Now we know that whatever the law says, it says to those who are under the law, that every mouth may be stopped, and all the world may become guilty before God.</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 crainte de Dieu n’est pas devant leurs yeux.19  Or, nous savons que tout ce que dit la loi, elle le dit à ceux qui sont sous la loi, afin que toute bouche soit fermée, et que tout le monde soit reconnu coupable devant Dieu.</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0779" name="Group 27"/>
          <p:cNvGraphicFramePr>
            <a:graphicFrameLocks noGrp="1"/>
          </p:cNvGraphicFramePr>
          <p:nvPr/>
        </p:nvGraphicFramePr>
        <p:xfrm>
          <a:off x="0" y="0"/>
          <a:ext cx="9144000" cy="62048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من أعمال النَّاموس كلُّ ذي جسدٍ لا يتبرَّر أمامه. لأنَّ بالنَّاموس معرفة الخطيَّةِ.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وأمَّا الآن فقد ظهر برُّ الله بدون النَّاموس، مشهوداً له من قِبَل الناموس والأنبياء،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Therefore by the deeds of the law no flesh will be justified in His sight, for by the law is the knowledge of sin. 21 But now the righteousness of God apart from the law is revealed, being witnessed by the Law and the Prophets,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nul ne sera justifié devant lui par les oeuvres de la loi, puisque c’est par la loi que vient la connaissance du péché. 21  Mais maintenant, sans la loi est manifestée la justice de Dieu, attestée dans la loi et les prophètes,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3235" name="Group 19"/>
          <p:cNvGraphicFramePr>
            <a:graphicFrameLocks noGrp="1"/>
          </p:cNvGraphicFramePr>
          <p:nvPr/>
        </p:nvGraphicFramePr>
        <p:xfrm>
          <a:off x="0" y="152400"/>
          <a:ext cx="9144000" cy="6248400"/>
        </p:xfrm>
        <a:graphic>
          <a:graphicData uri="http://schemas.openxmlformats.org/drawingml/2006/table">
            <a:tbl>
              <a:tblPr/>
              <a:tblGrid>
                <a:gridCol w="5105400">
                  <a:extLst>
                    <a:ext uri="{9D8B030D-6E8A-4147-A177-3AD203B41FA5}">
                      <a16:colId xmlns:a16="http://schemas.microsoft.com/office/drawing/2014/main" val="20000"/>
                    </a:ext>
                  </a:extLst>
                </a:gridCol>
                <a:gridCol w="4038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وبرُّ الله الذي بالإيمان بيسوع المسيح، في جميع الذين يؤمنونَ. لأنَّه لا يوجد فرق.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even the righteousness of God, through faith in Jesus Christ, to all and on all who believe. 23 For there is no difference;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justice de Dieu par la foi en Jésus–Christ pour tous ceux qui croient. 23 Car il n’y a pas de distinction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0926" name="Group 46"/>
          <p:cNvGraphicFramePr>
            <a:graphicFrameLocks noGrp="1"/>
          </p:cNvGraphicFramePr>
          <p:nvPr/>
        </p:nvGraphicFramePr>
        <p:xfrm>
          <a:off x="0" y="0"/>
          <a:ext cx="9144000" cy="634416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الجميعُ أخطأُوا وأعوزهم مجد الله، متبرِّرين مجَّاناً بنعمتهِ بالخلاص الذي بيسوع المسيح، الذي سبقَ اللهُ ووضعه كفَّارةً بالإيمان بدِمهِ، لإظهار برِّه،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all have sinned and fall short of the glory of God, 24 being justified freely by His grace through the redemption that is in Christ Jesus, 25 whom God set forth as a propitiation by His blood, through faith, to demonstrate His righteousness,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tous ont péché et sont privés de la gloire de Dieu ; 24 et ils sont gratuitement justifiés par sa grâce, par le moyen de la rédemption qui est dans le Christ–Jésus. 25 C’est lui que Dieu a destiné comme moyen d’expiation pour ceux qui auraient la foi en son sang, afin de montrer sa justice.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1957" name="Group 53"/>
          <p:cNvGraphicFramePr>
            <a:graphicFrameLocks noGrp="1"/>
          </p:cNvGraphicFramePr>
          <p:nvPr/>
        </p:nvGraphicFramePr>
        <p:xfrm>
          <a:off x="76200" y="76200"/>
          <a:ext cx="89916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مغفرةِ الخطايا السَّالفةِ بإمهال الله. لكي يُظهِر برِّه في هذا الزَّمان الحاضر، ليكون بارّاً ويُبرِّر مَن هو مِن الإيمان بيسوع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in His forbearance God had passed over the sins that were previously committed, 26 to demonstrate at the present time His righteousness, that He might be just and the justifier of the one who has faith in Jesus.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 avait laissé impunis les péchés commis auparavant au temps de sa patience, 26  il a voulu montrer sa justice dans le temps présent, de manière à être (reconnu) juste, tout en justifiant celui qui a la foi en Jésus.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2978" name="Group 50"/>
          <p:cNvGraphicFramePr>
            <a:graphicFrameLocks noGrp="1"/>
          </p:cNvGraphicFramePr>
          <p:nvPr/>
        </p:nvGraphicFramePr>
        <p:xfrm>
          <a:off x="0" y="76200"/>
          <a:ext cx="91440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فأين الافتخار إذاً؟ قد بطلَ! بأيِّ ناموسٍ؟ أبناموس الأعمال؟ كلاَّ! بل بناموس الإيمان. إذاً نَحسِب أنَّ الإنسان يتبرَّر بالإيمان بدون أعمال النَّاموس.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أم الله لليهود فقط وليس للأمم أيضاً؟ نعم للأمم أيضاً.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Where is boasting then? It is excluded. By what law? Of works? No, but by the law of faith. 28 Therefore we conclude that a man is justified by faith apart from the deeds of the law. 29 Or is He the God of the Jews only? Is He not also the God of the Gentiles? Yes, of the Gentiles also,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Où donc est le sujet de se glorifier ? Il est exclu. Par quelle loi ? Par la loi des oeuvres ? Non, mais par la loi de la foi. 28 Car nous comptons que l’homme est justifié par la foi, sans les oeuvres de la loi. 29 Ou bien, Dieu est–il seulement le Dieu des Juifs ? Ne l’est–il pas aussi des païens ? Oui, il l’est aussi des païens,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3996" name="Group 44"/>
          <p:cNvGraphicFramePr>
            <a:graphicFrameLocks noGrp="1"/>
          </p:cNvGraphicFramePr>
          <p:nvPr/>
        </p:nvGraphicFramePr>
        <p:xfrm>
          <a:off x="76200" y="76200"/>
          <a:ext cx="9067800" cy="5943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فإذاً إن كان الله واحدٌ، وهو الذي سيبرِّر الختان بالإيمان والغرلة بالإيمان. أفنبطل النَّاموس بالإيمان؟ حاشا! بل نُثَبِّت النَّاموس.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since there is one God who will justify the circumcised by faith and the uncircumcised through faith. 31 Do we then make void the law through faith? Certainly not! On the contrary, we establish the law.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puisqu’il y a un seul Dieu qui justifiera en vertu de la foi les circoncis, et au moyen de la foi les incirconcis. 31 Est–ce que nous annulons ainsi la loi par la foi ? Certes non ! Au contraire, nous confirmons la loi.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5006" name="Group 30"/>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نقول عن ابراهيم إذ وجدَ أوُّلُ أبٍ حسب الجسدِ لأنهُ أن كانَ ابراهيم قد تبررَ بالأعمالِ فلهُ فخرٌ، ولكن ليسَ لدى اللهِ. لأنهُ ماذا يقول الكتابِ: " آمن ابراهيم باللـه فَحُسبَ لهُ براً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What then shall we say that Abraham our father has found according to the flesh? 2 For if Abraham was justified by works, he has something to boast about, but not before God. 3 For what does the Scripture say? Abraham believed God, and it was accounted to him for righteousness.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Que dirons–nous donc d’Abraham, notre ancêtre selon la chair ? Qu’a–t–il obtenu ? 2 Si en effet Abraham a été justifié par les oeuvres, il a sujet de se glorifier. Mais devant Dieu, il n’en est pas ainsi ;3  en effet, que dit l’Écriture ? Abraham crut à Dieu, et cela lui fut compté comme justice.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32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32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5383" name="Group 87"/>
          <p:cNvGraphicFramePr>
            <a:graphicFrameLocks noGrp="1"/>
          </p:cNvGraphicFramePr>
          <p:nvPr/>
        </p:nvGraphicFramePr>
        <p:xfrm>
          <a:off x="76200" y="0"/>
          <a:ext cx="9067800" cy="64770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الأولى( 1 : 1 ـ 2 : 1 ـ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مِنذُ البدء، الذي سمعناه، الذي رأيناه بعيوننا، الذي شاهدناه، ولمسته أيدينا، من جهة كلمةِ الحياةِ.</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1:1-2:2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1:1-2:2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qui était dès le commencement, ce que nous avons entendu, ce que nous avons vu de nos yeux, ce que nous avons contemplé et que nos mains ont touché, concernant la parole de la vie,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384" name="Rectangle 88"/>
          <p:cNvSpPr>
            <a:spLocks noGrp="1" noChangeArrowheads="1"/>
          </p:cNvSpPr>
          <p:nvPr>
            <p:ph type="ctrTitle"/>
          </p:nvPr>
        </p:nvSpPr>
        <p:spPr/>
        <p:txBody>
          <a:bodyPr/>
          <a:lstStyle/>
          <a:p>
            <a:r>
              <a:rPr lang="en-US"/>
              <a:t>2c</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7403" name="Group 59"/>
          <p:cNvGraphicFramePr>
            <a:graphicFrameLocks noGrp="1"/>
          </p:cNvGraphicFramePr>
          <p:nvPr/>
        </p:nvGraphicFramePr>
        <p:xfrm>
          <a:off x="76200" y="76200"/>
          <a:ext cx="9067800" cy="62484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الحياةَ أُظهِرت، وقد رأينا ونشهد ونُعلمكم بالحياة الأبديَّة التي كانت عند الآب وأُظهِرت لنا.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la vie a été manifestée, nous l’avons vue, nous en rendons témoignage, et nous vous annonçons la vie éternelle, qui était auprès du Père et qui nous a été manifestée,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0598" name="Group 22"/>
          <p:cNvGraphicFramePr>
            <a:graphicFrameLocks noGrp="1"/>
          </p:cNvGraphicFramePr>
          <p:nvPr/>
        </p:nvGraphicFramePr>
        <p:xfrm>
          <a:off x="0" y="76200"/>
          <a:ext cx="9067800" cy="6705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نُبشِّرَكم به، لكي يكون لكم أيضاً شركةٌ معنا. وأمَّا شركتنا نحن فهيَ مع الآب وابنه يسوع المسيح. وهذا ما نكتبه إليكم لكي يكون فرحكم كاملاً.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Or, notre communion est avec le Père et avec son Fils, Jésus–Christ. 4 Ceci, nous l’écrivons, afin que notre joie soit complète.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9437" name="Group 45"/>
          <p:cNvGraphicFramePr>
            <a:graphicFrameLocks noGrp="1"/>
          </p:cNvGraphicFramePr>
          <p:nvPr/>
        </p:nvGraphicFramePr>
        <p:xfrm>
          <a:off x="76200" y="0"/>
          <a:ext cx="8991600" cy="6344160"/>
        </p:xfrm>
        <a:graphic>
          <a:graphicData uri="http://schemas.openxmlformats.org/drawingml/2006/table">
            <a:tbl>
              <a:tblPr/>
              <a:tblGrid>
                <a:gridCol w="40386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الوعد الذي سمعناه منه ونبشِّرَكم به: إنَّ الله نورٌ وليس فيه ظلمةٌ البتَّةَ. فإنْ قلنا إنَّ لنا شركةً معه ونسلك في الظُّلمة، نكذب ولسنا نعمل الحقَّ.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Voici le message que nous avons entendu de lui et que nous vous annonçons : Dieu est lumière, il n’y a pas en lui de ténèbres. 6 Si nous disons que nous sommes en communion avec lui, et que nous marchions dans les ténèbres, nous mentons et nous ne pratiquons pas la vérité.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3277" name="Group 45"/>
          <p:cNvGraphicFramePr>
            <a:graphicFrameLocks noGrp="1"/>
          </p:cNvGraphicFramePr>
          <p:nvPr/>
        </p:nvGraphicFramePr>
        <p:xfrm>
          <a:off x="0" y="76200"/>
          <a:ext cx="9067800" cy="6387720"/>
        </p:xfrm>
        <a:graphic>
          <a:graphicData uri="http://schemas.openxmlformats.org/drawingml/2006/table">
            <a:tbl>
              <a:tblPr/>
              <a:tblGrid>
                <a:gridCol w="39624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سلكنا في النُّور كما هو ساكنٌ في النُّور، فلنا شركةٌ بعضنا مع بعضٍ، ودم يسوع المسيح ابنه يُطهِّرنا من كلِّ خطيَّةٍ. إنْ قُلنا أنَّه ليس لنا خطيَّةٌ نُضِلُّ أنفسنا وحدنا وليس الحقُّ فينا.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il est lui–même dans la lumière, nous sommes en communion les uns avec les autres, et le sang de Jésus son Fils nous purifie de tout péché. 8 Si nous disons que nous n’avons pas de péché, nous nous séduisons nous–mêmes, et la vérité n’est pas en nous.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9570" name="Group 18"/>
          <p:cNvGraphicFramePr>
            <a:graphicFrameLocks noGrp="1"/>
          </p:cNvGraphicFramePr>
          <p:nvPr/>
        </p:nvGraphicFramePr>
        <p:xfrm>
          <a:off x="76200" y="0"/>
          <a:ext cx="9067800" cy="64770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اعترفنا بخطايانا فهو أمينٌ وعادلٌ، حتَّى يغفر لنا خطايانا ويُطهِّرنا من كلِّ إثم. وإنْ قلنا أننا لم نُخطئ نجعله كاذباً، وكلمته ليست فينا.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il est fidèle et juste pour nous pardonner nos péchés et nous purifier de toute injustice. 10 Si nous disons que nous n’avons pas péché, nous le faisons menteur, et sa parole n’est pas en nous.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4291" name="Group 35"/>
          <p:cNvGraphicFramePr>
            <a:graphicFrameLocks noGrp="1"/>
          </p:cNvGraphicFramePr>
          <p:nvPr/>
        </p:nvGraphicFramePr>
        <p:xfrm>
          <a:off x="152400" y="76200"/>
          <a:ext cx="8915400" cy="6019800"/>
        </p:xfrm>
        <a:graphic>
          <a:graphicData uri="http://schemas.openxmlformats.org/drawingml/2006/table">
            <a:tbl>
              <a:tblPr/>
              <a:tblGrid>
                <a:gridCol w="43434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أولادي، أكتب إليكم هذا لكي لا تُخطِئُوا. وإنْ أخطأ أحدٌ فلنا شفيعٌ عندَ الآبِ، يسوع المسيح البارُّ. وهو كفَّارةٌ لخطايانا.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My little children, these things I write to you, so that you may not sin. And if anyone sins, we have an Advocate with the Father, Jesus Christ the righteous. 2 And He Himself is the propitiation for our sins.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ceci, afin que vous ne péchiez pas. Et si quelqu’un a péché, nous avons un avocat auprès du Père, Jésus–Christ le juste. 2 Il est lui–même victime expiatoire pour nos péchés,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ChangeArrowheads="1"/>
          </p:cNvSpPr>
          <p:nvPr/>
        </p:nvSpPr>
        <p:spPr bwMode="auto">
          <a:xfrm>
            <a:off x="323850" y="115888"/>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35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358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58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480" name="Group 64"/>
          <p:cNvGraphicFramePr>
            <a:graphicFrameLocks noGrp="1"/>
          </p:cNvGraphicFramePr>
          <p:nvPr/>
        </p:nvGraphicFramePr>
        <p:xfrm>
          <a:off x="0" y="0"/>
          <a:ext cx="9144000" cy="695376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الأطهار( 7 : 30 ـ 34 )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كَمِلت أربعون سنةً، ظهر له ملاك في برِّيَّة جبل سيناء في لهيب نارٍ في عُلَّيقةٍ. فلمَّا رأى موسى الرؤيا تعجَّب. وفيما هو يتقدَّم ليتأمَّل، صار إليه صوتُ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قائلاً: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7:30-34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forty years had passed, an Angel of the Lord appeared to him in a flame of fire in a bush, in the wilderness of Mount Sinai. 31 When Moses saw it, he marveled at the sight; and as he drew near to observe, the voice of the Lord came to him, 32 saying,</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a:t>
                      </a:r>
                      <a:r>
                        <a:rPr kumimoji="0" lang="en-US" sz="2800" b="0" i="0" u="sng" strike="noStrike" cap="none" normalizeH="0" baseline="0">
                          <a:ln>
                            <a:noFill/>
                          </a:ln>
                          <a:solidFill>
                            <a:srgbClr val="FF9900"/>
                          </a:solidFill>
                          <a:effectLst/>
                          <a:latin typeface="Arial" charset="0"/>
                          <a:cs typeface="Arial" charset="0"/>
                        </a:rPr>
                        <a:t> 7:30-34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Quarante ans plus tard, un Ange lui apparut au désert du mont Sinaï, dans la flamme d’un buisson en feu.31  En le voyant, Moïse fut étonné de cette vision, et comme il s’approchait pour regarder, la voix du Seigneur se fit entendre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0481" name="Rectangle 65"/>
          <p:cNvSpPr>
            <a:spLocks noGrp="1" noChangeArrowheads="1"/>
          </p:cNvSpPr>
          <p:nvPr>
            <p:ph type="ctrTitle"/>
          </p:nvPr>
        </p:nvSpPr>
        <p:spPr/>
        <p:txBody>
          <a:bodyPr/>
          <a:lstStyle/>
          <a:p>
            <a:r>
              <a:rPr lang="en-US" dirty="0"/>
              <a:t>2a</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4253" name="Group 13"/>
          <p:cNvGraphicFramePr>
            <a:graphicFrameLocks noGrp="1"/>
          </p:cNvGraphicFramePr>
          <p:nvPr/>
        </p:nvGraphicFramePr>
        <p:xfrm>
          <a:off x="0" y="0"/>
          <a:ext cx="9144000" cy="6634608"/>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الأطهار( 7 : 30 ـ 34 )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كَمِلت أربعون سنةً، ظهر له ملاك في برِّيَّة جبل سيناء في لهيب نارٍ في عُلَّيقةٍ. فلمَّا رأى موسى الرؤيا تعجَّب. وفيما هو يتقدَّم ليتأمَّل، صار إليه صوتُ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قائلاً: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7:30-34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forty years had passed, an Angel of the Lord appeared to him in a flame of fire in a bush, in the wilderness of Mount Sinai. 31 When Moses saw it, he marveled at the sight; and as he drew near to observe, the voice of the Lord came to him, 32 saying,</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a:t>
                      </a:r>
                      <a:r>
                        <a:rPr kumimoji="0" lang="en-US" sz="2800" b="0" i="0" u="sng" strike="noStrike" cap="none" normalizeH="0" baseline="0">
                          <a:ln>
                            <a:noFill/>
                          </a:ln>
                          <a:solidFill>
                            <a:srgbClr val="FF9900"/>
                          </a:solidFill>
                          <a:effectLst/>
                          <a:latin typeface="Arial" charset="0"/>
                          <a:cs typeface="Arial" charset="0"/>
                        </a:rPr>
                        <a:t> 7:30-34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Quarante ans plus tard, un Ange lui apparut au désert du mont Sinaï, dans la flamme d’un buisson en feu. 31 En le voyant, Moïse fut étonné de cette vision, et comme il s’approchait pour regarder, la voix du Seigneur se fit entendre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2517" name="Group 53"/>
          <p:cNvGraphicFramePr>
            <a:graphicFrameLocks noGrp="1"/>
          </p:cNvGraphicFramePr>
          <p:nvPr/>
        </p:nvGraphicFramePr>
        <p:xfrm>
          <a:off x="76200" y="76200"/>
          <a:ext cx="8991600" cy="632460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إله آبائك، إله إبراهيم وإله إسحق وإله يعقوب. فارتعدَ موسى ولم يجسر أن يتأمَّل. فقال له الربُّ: اخلع نعلَ رِجلَيْكَ، لأنَّ الموضع الذي أنت واقفٌ عليه أرضٌ مُقدَّسةٌ.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am the God  of your fathers--the God of Abraham, the God of Isaac, and the God of Jacob.' And Moses trembled and dared not look. 33 `Then the Lord said to him, Take your sandals off your feet, for the place where you stand is holy ground.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C’est moi le Dieu de tes pères, le Dieu d’Abraham, d’Isaac et de Jacob. Et Moïse, tout tremblant, n’osait regarder. 33 Le Seigneur lui dit : Retire tes sandales de tes pieds, car l’endroit où tu te tiens est une terre sainte.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3525" name="Group 37"/>
          <p:cNvGraphicFramePr>
            <a:graphicFrameLocks noGrp="1"/>
          </p:cNvGraphicFramePr>
          <p:nvPr/>
        </p:nvGraphicFramePr>
        <p:xfrm>
          <a:off x="76200" y="0"/>
          <a:ext cx="8991600" cy="63246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رأيتُ عياناً مشقَّة شعبي في مصرَ، وسَمِعتُ أنينَهُم ونزلتُ لأُخلِّصهم. فهَلُمَّ الآنَ لأُرسِلُكَ إلى مصرَ.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I have surely seen the oppression of my people who are in Egypt; I have heard their groaning and have come down to deliver them. And now come, I will send you to Egypt. '.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J’ai bien vu le malheur de mon peuple qui est en Égypte, j’ai entendu son gémissement et je suis descendu pour le délivrer. Viens maintenant pour que je t’envoie en Égypte.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6" name="Picture 5"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9379" name="Group 51"/>
          <p:cNvGraphicFramePr>
            <a:graphicFrameLocks noGrp="1"/>
          </p:cNvGraphicFramePr>
          <p:nvPr/>
        </p:nvGraphicFramePr>
        <p:xfrm>
          <a:off x="76200" y="152400"/>
          <a:ext cx="9067800" cy="6363336"/>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a:t>
                      </a:r>
                      <a:r>
                        <a:rPr kumimoji="0" lang="en-US" sz="3200" b="0" i="0" u="sng" strike="noStrike" cap="none" normalizeH="0" baseline="0" dirty="0">
                          <a:ln>
                            <a:noFill/>
                          </a:ln>
                          <a:solidFill>
                            <a:srgbClr val="FF9900"/>
                          </a:solidFill>
                          <a:effectLst/>
                          <a:latin typeface="Arial" charset="0"/>
                          <a:cs typeface="Arial" charset="0"/>
                        </a:rPr>
                        <a:t>45:10-11</a:t>
                      </a:r>
                      <a:r>
                        <a:rPr kumimoji="0" lang="ar-SA" sz="36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اسمعي يا ابنتي وانظُري وأمِيلي سمعكِ، وانسي شَعبَكِ وكلَّ بيتِ أبيكِ. فإنَّ المَلِكَ قد اشتهى حُسنَكِ، لأنَّه هـو ربُّـكِ.</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45:10-11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Listen, O daughter, Consider and incline your ear; Forget your own people also, and your father's house;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So the King will greatly desire your beauty; Because He is your Lord.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45:10-11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Écoute, ma fille, vois et prête l’oreille ; Oublie ton peuple et la maison de ton père.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roi porte ses désirs sur ta beauté ; Puisqu’il est ton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9380" name="Rectangle 52"/>
          <p:cNvSpPr>
            <a:spLocks noGrp="1" noChangeArrowheads="1"/>
          </p:cNvSpPr>
          <p:nvPr>
            <p:ph type="ctrTitle"/>
          </p:nvPr>
        </p:nvSpPr>
        <p:spPr/>
        <p:txBody>
          <a:bodyPr/>
          <a:lstStyle/>
          <a:p>
            <a:r>
              <a:rPr lang="en-US" dirty="0"/>
              <a:t>2pg</a:t>
            </a:r>
          </a:p>
        </p:txBody>
      </p:sp>
      <p:sp>
        <p:nvSpPr>
          <p:cNvPr id="4" name="Text Box 29">
            <a:hlinkClick r:id="" action="ppaction://macro?name=LetThemExaltHimForBishop"/>
          </p:cNvPr>
          <p:cNvSpPr txBox="1">
            <a:spLocks noChangeArrowheads="1"/>
          </p:cNvSpPr>
          <p:nvPr/>
        </p:nvSpPr>
        <p:spPr bwMode="auto">
          <a:xfrm>
            <a:off x="6781800" y="6019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7645" name="Group 61"/>
          <p:cNvGraphicFramePr>
            <a:graphicFrameLocks noGrp="1"/>
          </p:cNvGraphicFramePr>
          <p:nvPr/>
        </p:nvGraphicFramePr>
        <p:xfrm>
          <a:off x="76200" y="0"/>
          <a:ext cx="9067800" cy="6790056"/>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 26 ـ 38 )</a:t>
                      </a:r>
                      <a:r>
                        <a:rPr kumimoji="0" lang="ar-SA" sz="3200" b="1" i="0" u="sng" strike="noStrike" cap="none" normalizeH="0" baseline="0">
                          <a:ln>
                            <a:noFill/>
                          </a:ln>
                          <a:solidFill>
                            <a:schemeClr val="bg1"/>
                          </a:solidFill>
                          <a:effectLst/>
                          <a:latin typeface="Arial" charset="0"/>
                          <a:cs typeface="Arial" charset="0"/>
                        </a:rPr>
                        <a:t> </a:t>
                      </a:r>
                      <a:endParaRPr kumimoji="0" lang="ar-SA"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الشَّهر السَّادس أُرسِلَ جبرائيل الملاك من عند الله إلى مدينةٍ من الجليل ا‘سمها ناصرةٌ، إلى عذراء مخطوبةٍ لرجلٍ مِن بيتِ دواد اسمه يوسف. واسم العذراء مريم.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1:26-38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Now in the sixth month the angel Gabriel was sent by God to a city of Galilee named Nazareth, 27 to a virgin betrothed to a man whose name was Joseph, of the house of David. The virgin's name was Mary.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1:26-38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Au sixième mois, l’ange Gabriel fut envoyé par Dieu dans une ville de Galilée du nom de Nazareth, 27 chez une vierge fiancée à un homme du nom de Joseph, de la maison de David ; le nom de la vierge était Marie.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646" name="Rectangle 62"/>
          <p:cNvSpPr>
            <a:spLocks noGrp="1" noChangeArrowheads="1"/>
          </p:cNvSpPr>
          <p:nvPr>
            <p:ph type="ctrTitle"/>
          </p:nvPr>
        </p:nvSpPr>
        <p:spPr/>
        <p:txBody>
          <a:bodyPr/>
          <a:lstStyle/>
          <a:p>
            <a:r>
              <a:rPr lang="en-US" dirty="0"/>
              <a:t>2g</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8679" name="Group 71"/>
          <p:cNvGraphicFramePr>
            <a:graphicFrameLocks noGrp="1"/>
          </p:cNvGraphicFramePr>
          <p:nvPr/>
        </p:nvGraphicFramePr>
        <p:xfrm>
          <a:off x="76200" y="0"/>
          <a:ext cx="9067800" cy="5943600"/>
        </p:xfrm>
        <a:graphic>
          <a:graphicData uri="http://schemas.openxmlformats.org/drawingml/2006/table">
            <a:tbl>
              <a:tblPr/>
              <a:tblGrid>
                <a:gridCol w="54102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 إليها الملاك وقال لها: " سلامٌ لكِ أيَّتُها المملوءة نعمة! الربُّ معكِ. مُبارَكةٌ أنتِ في النِّساء ". فلمَّا رأته اضطربت من الكلام،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having come in, the angel said to her, Rejoice, highly favored one, the Lord is with you; blessed are you among women! 29 But when she saw him, she was troubled at his saying,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entra chez elle et dit : Je te salue toi à qui une grâce a été faite ; le Seigneur est avec toi. 29 Troublée par cette parole,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5281" name="Group 17"/>
          <p:cNvGraphicFramePr>
            <a:graphicFrameLocks noGrp="1"/>
          </p:cNvGraphicFramePr>
          <p:nvPr/>
        </p:nvGraphicFramePr>
        <p:xfrm>
          <a:off x="76200" y="76200"/>
          <a:ext cx="9067800" cy="61722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وفكَّرت ماذا يكون هذا السلام! فقال لها الملاك: " لا تخافي يا مريم لأنَّكِ قد وجدتِ نعمةً عند الله.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وها أنتِ ستحبلينَ وتلدينَ ابناً وتدعين اسمه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considered what manner of greeting this was. 30 Then the angel said to her, Do not be afraid, Mary, for you have found favor with God. 31 And behold, you will conceive in your womb and bring forth a Son, and shall call His name Jesus.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 se demandait ce que signifiait une telle salutation. 30 L’ange lui dit : Sois sans crainte, Marie ; car tu as trouvé grâce auprès de Dieu. 31  Voici : tu deviendras enceinte, tu enfanteras un fils, et tu l’appelleras du nom de Jésus.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6042" name="Group 42"/>
          <p:cNvGraphicFramePr>
            <a:graphicFrameLocks noGrp="1"/>
          </p:cNvGraphicFramePr>
          <p:nvPr/>
        </p:nvGraphicFramePr>
        <p:xfrm>
          <a:off x="76200" y="76200"/>
          <a:ext cx="8991600" cy="5943600"/>
        </p:xfrm>
        <a:graphic>
          <a:graphicData uri="http://schemas.openxmlformats.org/drawingml/2006/table">
            <a:tbl>
              <a:tblPr/>
              <a:tblGrid>
                <a:gridCol w="48006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يكون عظيماً، وابن العليِّ يُدعَى ويعطيه الربُّ الإلهُ كرسيَّ داودَ أبيهِ، ويملك على بيتِ يعقوبَ إلى الأبدِ، ولا يكون لملكهِ انقضاءٌ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He will be great, and will be called the Son of the Highest; and the Lord God will give Him the throne of His father David. 33 And He will reign over the house of Jacob forever, and of His kingdom there will be no end.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Il sera grand et sera appelé Fils du Très–Haut, et le Seigneur Dieu lui donnera le trône de David, son père.33 Il règnera sur la maison de Jacob éternellement et son règne n’aura pas de fin.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7063" name="Group 39"/>
          <p:cNvGraphicFramePr>
            <a:graphicFrameLocks noGrp="1"/>
          </p:cNvGraphicFramePr>
          <p:nvPr/>
        </p:nvGraphicFramePr>
        <p:xfrm>
          <a:off x="76200" y="76200"/>
          <a:ext cx="8991600" cy="677088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533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مريم للملاكِ: " كيف يكون لي هذا وأنا لا أعرف رجلاً؟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فأجاب الملاك وقال لها: " الرُّوح القُدس يحلُّ عليكِ، وقوَّة العليِّ تُظلِّلُكِ، فلذلك أيضاً المولود منكِ قدُّوسٌ ويُدعَى ابن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Then Mary said to the angel, How can this be, since I do not know a man?35 And the angel answered and said to her, The Holy Spirit will come upon you, and the power of the Highest will overshadow you; therefore, also, that Holy One who is to be born will be called the Son of God.</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Marie dit à l’ange : Comment cela se produira–t–il, puisque je ne connais pas d’homme ? 35 L’ange lui répondit : Le Saint–Esprit viendra sur toi, et la puissance du Très Haut te couvrira de son ombre. C’est pourquoi, le saint (enfant) qui naîtra sera appelé Fils de Dieu.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16" name="Group 24"/>
          <p:cNvGraphicFramePr>
            <a:graphicFrameLocks noGrp="1"/>
          </p:cNvGraphicFramePr>
          <p:nvPr/>
        </p:nvGraphicFramePr>
        <p:xfrm>
          <a:off x="107950" y="44450"/>
          <a:ext cx="9001125" cy="6110288"/>
        </p:xfrm>
        <a:graphic>
          <a:graphicData uri="http://schemas.openxmlformats.org/drawingml/2006/table">
            <a:tbl>
              <a:tblPr rtl="1"/>
              <a:tblGrid>
                <a:gridCol w="4460875">
                  <a:extLst>
                    <a:ext uri="{9D8B030D-6E8A-4147-A177-3AD203B41FA5}">
                      <a16:colId xmlns:a16="http://schemas.microsoft.com/office/drawing/2014/main" val="20000"/>
                    </a:ext>
                  </a:extLst>
                </a:gridCol>
                <a:gridCol w="4540250">
                  <a:extLst>
                    <a:ext uri="{9D8B030D-6E8A-4147-A177-3AD203B41FA5}">
                      <a16:colId xmlns:a16="http://schemas.microsoft.com/office/drawing/2014/main" val="20001"/>
                    </a:ext>
                  </a:extLst>
                </a:gridCol>
              </a:tblGrid>
              <a:tr h="1860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وهوذا أليصابات نسيبتُكِ هيَ أيضاً حُبلى بِابنٍ في شيخوختها، وهذا هو الشَّهر السَّادس لتِلكَ المدعوَّة عاقِراً، لأنَّه ليس شيءٌ غير ممكن لدى الله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Voici qu’Élisabeth ta parente a conçu, elle aussi, un fils en sa vieillesse, et celle qui était appelée stérile est dans son sixième mois. 37 Car rien n’est impossible à Dieu.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Now indeed, Elizabeth your relative has also conceived a son in her old age; and this is now the sixth month for her who was called barren. 37 For with God nothing will be impossible. </a:t>
                      </a:r>
                      <a:endParaRPr kumimoji="0" lang="en-US" sz="1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10" name="Group 22"/>
          <p:cNvGraphicFramePr>
            <a:graphicFrameLocks noGrp="1"/>
          </p:cNvGraphicFramePr>
          <p:nvPr/>
        </p:nvGraphicFramePr>
        <p:xfrm>
          <a:off x="107950" y="44450"/>
          <a:ext cx="9001125" cy="6110288"/>
        </p:xfrm>
        <a:graphic>
          <a:graphicData uri="http://schemas.openxmlformats.org/drawingml/2006/table">
            <a:tbl>
              <a:tblPr rtl="1"/>
              <a:tblGrid>
                <a:gridCol w="4384675">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860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مريم للملاكَ:" هوذا أنا أَمَةُ الربِّ. وليكُن لي كقولِكَ. فانصرف عنها الملاك.</a:t>
                      </a:r>
                      <a:r>
                        <a:rPr kumimoji="0" lang="ar-SA"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Marie dit : Voici la servante du Seigneur ; qu’il me soit fait selon ta parole. Et l’ange s’éloigna d’elle.</a:t>
                      </a:r>
                      <a:r>
                        <a:rPr kumimoji="0" lang="fr-FR" sz="1800" b="1"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72000" marR="72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Then Mary said, Behold the maidservant of the Lord! Let it be to me according to your word. And the angel departed from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1" i="0" u="none" strike="noStrike" cap="none" normalizeH="0" baseline="0">
                          <a:ln>
                            <a:noFill/>
                          </a:ln>
                          <a:solidFill>
                            <a:srgbClr val="FF9900"/>
                          </a:solidFill>
                          <a:effectLst/>
                          <a:latin typeface="Arial" charset="0"/>
                          <a:cs typeface="Arial" charset="0"/>
                        </a:rPr>
                        <a:t> </a:t>
                      </a:r>
                    </a:p>
                  </a:txBody>
                  <a:tcPr marL="72000" marR="72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50" name="Group 10"/>
          <p:cNvGraphicFramePr>
            <a:graphicFrameLocks noGrp="1"/>
          </p:cNvGraphicFramePr>
          <p:nvPr/>
        </p:nvGraphicFramePr>
        <p:xfrm>
          <a:off x="250825" y="1412875"/>
          <a:ext cx="8604250" cy="4236720"/>
        </p:xfrm>
        <a:graphic>
          <a:graphicData uri="http://schemas.openxmlformats.org/drawingml/2006/table">
            <a:tbl>
              <a:tblPr rtl="1"/>
              <a:tblGrid>
                <a:gridCol w="8604250">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Kiahk</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كيهك</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a:t>
                      </a:r>
                      <a:r>
                        <a:rPr kumimoji="0" lang="en-US" sz="4000" b="0" i="0" u="none" strike="noStrike" cap="none" normalizeH="0" baseline="0">
                          <a:ln>
                            <a:noFill/>
                          </a:ln>
                          <a:solidFill>
                            <a:srgbClr val="FF9900"/>
                          </a:solidFill>
                          <a:effectLst/>
                          <a:latin typeface="Arial" charset="0"/>
                          <a:cs typeface="Arial" charset="0"/>
                        </a:rPr>
                        <a:t>Kiahk</a:t>
                      </a:r>
                      <a:endParaRPr kumimoji="0" lang="ar-EG"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3440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39" name="Group 39"/>
          <p:cNvGraphicFramePr>
            <a:graphicFrameLocks noGrp="1"/>
          </p:cNvGraphicFramePr>
          <p:nvPr/>
        </p:nvGraphicFramePr>
        <p:xfrm>
          <a:off x="76200" y="0"/>
          <a:ext cx="8991600" cy="6683376"/>
        </p:xfrm>
        <a:graphic>
          <a:graphicData uri="http://schemas.openxmlformats.org/drawingml/2006/table">
            <a:tbl>
              <a:tblPr/>
              <a:tblGrid>
                <a:gridCol w="41148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( 131 : 10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الربَّ قد اختارَ صِهيونَ، ورَضِيها مَسكَناً لهُ. هَهُنا أسكُنُ لأنِّي أَردته. لصيدِها أُبارِكُ بَرَكةً.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038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132:13,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Lord has chosen Zion; He has desired it for His dwelling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Here I will dwell, for I have desired 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 will abundantly bless her provision.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a:t>
                      </a:r>
                      <a:r>
                        <a:rPr kumimoji="0" lang="en-US" sz="2800" b="0" i="0" u="sng" strike="noStrike" cap="none" normalizeH="0" baseline="0" dirty="0">
                          <a:ln>
                            <a:noFill/>
                          </a:ln>
                          <a:solidFill>
                            <a:srgbClr val="FF9900"/>
                          </a:solidFill>
                          <a:effectLst/>
                          <a:latin typeface="Arial" charset="0"/>
                          <a:cs typeface="Arial" charset="0"/>
                        </a:rPr>
                        <a:t> 132:13, 14-15</a:t>
                      </a:r>
                      <a:endParaRPr kumimoji="0" lang="ar-EG" sz="28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Oui, l’Éternel a choisi Sion, Il l’a désirée pour son habitation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C’est mon (lieu de) repos à toujours ; J’y habiterai, car je l’ai désirée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a:t>
                      </a:r>
                      <a:r>
                        <a:rPr kumimoji="0" lang="fr-CA" sz="2800" b="0" i="0" u="none" strike="noStrike" cap="none" normalizeH="0" baseline="0" dirty="0">
                          <a:ln>
                            <a:noFill/>
                          </a:ln>
                          <a:solidFill>
                            <a:schemeClr val="bg1"/>
                          </a:solidFill>
                          <a:effectLst/>
                          <a:latin typeface="Arial" charset="0"/>
                          <a:cs typeface="Arial" charset="0"/>
                        </a:rPr>
                        <a:t>Je comblerai de bénédictions ses ressources.</a:t>
                      </a:r>
                      <a:r>
                        <a:rPr kumimoji="0" lang="en-US" sz="2800" b="0" i="0" u="none" strike="noStrike" cap="none" normalizeH="0" baseline="0" dirty="0">
                          <a:ln>
                            <a:noFill/>
                          </a:ln>
                          <a:solidFill>
                            <a:schemeClr val="bg1"/>
                          </a:solidFill>
                          <a:effectLst/>
                          <a:latin typeface="Arial" charset="0"/>
                          <a:cs typeface="Arial" charset="0"/>
                        </a:rPr>
                        <a:t>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2440" name="Rectangle 40"/>
          <p:cNvSpPr>
            <a:spLocks noGrp="1" noChangeArrowheads="1"/>
          </p:cNvSpPr>
          <p:nvPr>
            <p:ph type="ctrTitle"/>
          </p:nvPr>
        </p:nvSpPr>
        <p:spPr/>
        <p:txBody>
          <a:bodyPr/>
          <a:lstStyle/>
          <a:p>
            <a:r>
              <a:rPr lang="en-US" dirty="0"/>
              <a:t>3pv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15" name="Group 67"/>
          <p:cNvGraphicFramePr>
            <a:graphicFrameLocks noGrp="1"/>
          </p:cNvGraphicFramePr>
          <p:nvPr/>
        </p:nvGraphicFramePr>
        <p:xfrm>
          <a:off x="76200" y="0"/>
          <a:ext cx="9067800" cy="6765545"/>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( 1 : 23 ـ 31 )</a:t>
                      </a:r>
                      <a:r>
                        <a:rPr kumimoji="0" lang="ar-SA" sz="3200" b="1" i="0" u="sng" strike="noStrike" cap="none" normalizeH="0" baseline="0">
                          <a:ln>
                            <a:noFill/>
                          </a:ln>
                          <a:solidFill>
                            <a:schemeClr val="bg1"/>
                          </a:solidFill>
                          <a:effectLst/>
                          <a:latin typeface="Arial" charset="0"/>
                          <a:cs typeface="Arial" charset="0"/>
                        </a:rPr>
                        <a:t> </a:t>
                      </a:r>
                      <a:endParaRPr kumimoji="0" lang="ar-SA"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وللوقتِ كانَ في مَجمعهم رجُلٌ بهِ روحٌ نَجسٌ، فصرخَ قائلاً: " آه! ما لنا ولكَ يا يسوعُ النَّاصريُّ! أتيتَ لتُهلِكنا! إننا نعرفُكَ مَنْ أنتَ، قُدُّوسُ اللهِ!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12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1:23-31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Now there was a man in their synagogue with an unclean spirit. And he cried out, 24 saying, Let us alone! What have we to do with You, Jesus of Nazareth? Did You come to destroy us? I know who You are--the Holy One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1:23-31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 se trouvait justement dans leur synagogue un homme (possédé) d’un esprit impur, et qui s’écria : 24 Que nous veux–tu, Jésus de Nazareth ? Tu es venu pour nous perdre. Je sais qui tu es : le Saint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516" name="Rectangle 68"/>
          <p:cNvSpPr>
            <a:spLocks noGrp="1" noChangeArrowheads="1"/>
          </p:cNvSpPr>
          <p:nvPr>
            <p:ph type="ctrTitle"/>
          </p:nvPr>
        </p:nvSpPr>
        <p:spPr/>
        <p:txBody>
          <a:bodyPr/>
          <a:lstStyle/>
          <a:p>
            <a:r>
              <a:rPr lang="en-US" dirty="0"/>
              <a:t>3v</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28" name="Group 56"/>
          <p:cNvGraphicFramePr>
            <a:graphicFrameLocks noGrp="1"/>
          </p:cNvGraphicFramePr>
          <p:nvPr/>
        </p:nvGraphicFramePr>
        <p:xfrm>
          <a:off x="76200" y="76200"/>
          <a:ext cx="9067800" cy="617220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فانتهرهُ يسوع قائلاً: " اخرسْ واخرُج مِنهُ! " فصَرَعهُ الرُّوحُ النَّجسُ وصاحَ بصوتٍ عظيم وخرجَ منهُ.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Jesus rebuked him, saying, Be quiet, and come out of him! 26 And when the unclean spirit had convulsed him and cried out with a loud voice, he came out of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le menaça : Tais toi et sors de cet homme. 26 L’esprit impur sortit de cet homme dans une convulsion et en poussant un grand cri.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45" name="Group 21"/>
          <p:cNvGraphicFramePr>
            <a:graphicFrameLocks noGrp="1"/>
          </p:cNvGraphicFramePr>
          <p:nvPr/>
        </p:nvGraphicFramePr>
        <p:xfrm>
          <a:off x="76200" y="0"/>
          <a:ext cx="90678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سألَ بعضهم بعضاً قائلين: " ما هذا التعليم الجديد؟ لأنَّهُ بسلطانٍ يأمرُ الأرواح النَّجسة فتطيعهُ!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5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Then they were all amazed, so that they questioned among themselves, saying, What is this? What new doctrine is this? For with authority He commands even the unclean spirits, and they obey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Tous furent saisis de stupeur, de sorte qu’ils se demandaient les uns aux autres : Qu’est–ce que ceci ? Une nouvelle doctrine (donnée) avec autorité ! Il commande même aux esprits impurs, et ils lui obéissent.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83" name="Group 35"/>
          <p:cNvGraphicFramePr>
            <a:graphicFrameLocks noGrp="1"/>
          </p:cNvGraphicFramePr>
          <p:nvPr/>
        </p:nvGraphicFramePr>
        <p:xfrm>
          <a:off x="76200" y="0"/>
          <a:ext cx="9067800" cy="66294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81200">
                <a:tc gridSpan="2">
                  <a:txBody>
                    <a:bodyPr/>
                    <a:lstStyle/>
                    <a:p>
                      <a:pPr marL="0" marR="0" lvl="0" indent="0" algn="r" defTabSz="1389063" rtl="1" eaLnBrk="1" fontAlgn="base" latinLnBrk="0" hangingPunct="1">
                        <a:lnSpc>
                          <a:spcPct val="100000"/>
                        </a:lnSpc>
                        <a:spcBef>
                          <a:spcPct val="20000"/>
                        </a:spcBef>
                        <a:spcAft>
                          <a:spcPct val="0"/>
                        </a:spcAft>
                        <a:buClrTx/>
                        <a:buSzTx/>
                        <a:buFontTx/>
                        <a:buNone/>
                        <a:tabLst>
                          <a:tab pos="7264400" algn="l"/>
                          <a:tab pos="8618538" algn="l"/>
                        </a:tabLst>
                      </a:pPr>
                      <a:r>
                        <a:rPr kumimoji="0" lang="ar-SA" sz="3200" b="0" i="0" u="none" strike="noStrike" cap="none" normalizeH="0" baseline="0">
                          <a:ln>
                            <a:noFill/>
                          </a:ln>
                          <a:solidFill>
                            <a:schemeClr val="bg1"/>
                          </a:solidFill>
                          <a:effectLst/>
                          <a:latin typeface="Arial" charset="0"/>
                          <a:cs typeface="Arial" charset="0"/>
                        </a:rPr>
                        <a:t>فخرج خبرُهُ للوقتِ في كلِّ موضع في الكورةِ المُحيطةِ بالجليلِ.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خَرجُوا مِنَ المجمع جاءوا للوقتِ إلى بيتِ سمعانَ وأندراوس ومعهم يعقوب ويوحنا،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immediately His fame spread throughout  all the region around  Galilee. 29 Now as soon as they had come out of  the synagogue, they  entered the house of   Simon and Andrew, with James and John.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Et sa renommée se répandit aussitôt dans toute la région de la Galilée. 29 En sortant de la synagogue, ils se rendirent avec Jacques et Jean à la maison de Simon et André.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133" name="Group 21"/>
          <p:cNvGraphicFramePr>
            <a:graphicFrameLocks noGrp="1"/>
          </p:cNvGraphicFramePr>
          <p:nvPr/>
        </p:nvGraphicFramePr>
        <p:xfrm>
          <a:off x="34925" y="44450"/>
          <a:ext cx="9074150" cy="5903914"/>
        </p:xfrm>
        <a:graphic>
          <a:graphicData uri="http://schemas.openxmlformats.org/drawingml/2006/table">
            <a:tbl>
              <a:tblPr rtl="1"/>
              <a:tblGrid>
                <a:gridCol w="4460875">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حماةُ سمعانَ مُضطجعةً محمومةً، وللوقتِ أخبروهُ عنها. فتقدَّمَ وأقامَها ماسكاً بيدِها، فتركتها الحُمَّى وصارت تخدمهم.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33"/>
                          </a:solidFill>
                          <a:effectLst/>
                          <a:latin typeface="Arial" charset="0"/>
                          <a:cs typeface="Arial" charset="0"/>
                        </a:rPr>
                        <a:t>( والمجد للـه دائماً )</a:t>
                      </a:r>
                      <a:endParaRPr kumimoji="0" lang="en-US"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belle–mère de Simon était couchée, elle avait de la fièvre ; aussitôt on parla d’elle à Jésus.31  Il s’approcha, la fit lever en lui saisissant la main ; la fièvre la quitta, et elle se mit à les servir.</a:t>
                      </a: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a:ln>
                            <a:noFill/>
                          </a:ln>
                          <a:solidFill>
                            <a:srgbClr val="FF9900"/>
                          </a:solidFill>
                          <a:effectLst/>
                          <a:latin typeface="Arial" charset="0"/>
                          <a:cs typeface="Arial" charset="0"/>
                        </a:rPr>
                        <a:t>(Gloire à Dieu éternellement.)</a:t>
                      </a:r>
                      <a:endParaRPr kumimoji="0" lang="ar-EG" sz="22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Simon's wife's mother lay sick with a fever, and they told Him about her at once.31 So He came and took her by the hand and lifted her up, and immediately the fever left her. And she served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2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471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53" name="Group 37"/>
          <p:cNvGraphicFramePr>
            <a:graphicFrameLocks noGrp="1"/>
          </p:cNvGraphicFramePr>
          <p:nvPr/>
        </p:nvGraphicFramePr>
        <p:xfrm>
          <a:off x="76200" y="76200"/>
          <a:ext cx="90678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a:t>
                      </a:r>
                      <a:r>
                        <a:rPr kumimoji="0" lang="ar-SA" sz="3200" b="0" i="0" u="sng" strike="noStrike" cap="none" normalizeH="0" baseline="0" dirty="0">
                          <a:ln>
                            <a:noFill/>
                          </a:ln>
                          <a:solidFill>
                            <a:srgbClr val="FF9900"/>
                          </a:solidFill>
                          <a:effectLst/>
                          <a:latin typeface="Arial" charset="0"/>
                          <a:cs typeface="Arial" charset="0"/>
                        </a:rPr>
                        <a:t> ( 84 : 6 ، 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أَرِنا ياربُّ رحمتَكَ وأَعطِنا خلاصَكَ. سَأسمَعُ ما يتكلَّمُ بهِ الرَّبُّ الإله فيَّ. لأنَّه يتكلَّمُ بالسَّلامِ على شعبِهِ وعلى قدِّيسيهِ.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85:7-8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Show us Your mercy, Lord, And grant us Your salvation.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will hear what God the Lord will speak, For He will speak peace To His people and to His saints.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85:7-8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Éternel ! </a:t>
                      </a:r>
                      <a:r>
                        <a:rPr kumimoji="0" lang="fr-FR" sz="2800" b="0" i="0" u="none" strike="noStrike" cap="none" normalizeH="0" baseline="0" dirty="0" err="1">
                          <a:ln>
                            <a:noFill/>
                          </a:ln>
                          <a:solidFill>
                            <a:schemeClr val="bg1"/>
                          </a:solidFill>
                          <a:effectLst/>
                          <a:latin typeface="Arial" charset="0"/>
                          <a:cs typeface="Arial" charset="0"/>
                        </a:rPr>
                        <a:t>fais–nous</a:t>
                      </a:r>
                      <a:r>
                        <a:rPr kumimoji="0" lang="fr-FR" sz="2800" b="0" i="0" u="none" strike="noStrike" cap="none" normalizeH="0" baseline="0" dirty="0">
                          <a:ln>
                            <a:noFill/>
                          </a:ln>
                          <a:solidFill>
                            <a:schemeClr val="bg1"/>
                          </a:solidFill>
                          <a:effectLst/>
                          <a:latin typeface="Arial" charset="0"/>
                          <a:cs typeface="Arial" charset="0"/>
                        </a:rPr>
                        <a:t> voir ta bienveillance Et </a:t>
                      </a:r>
                      <a:r>
                        <a:rPr kumimoji="0" lang="fr-FR" sz="2800" b="0" i="0" u="none" strike="noStrike" cap="none" normalizeH="0" baseline="0" dirty="0" err="1">
                          <a:ln>
                            <a:noFill/>
                          </a:ln>
                          <a:solidFill>
                            <a:schemeClr val="bg1"/>
                          </a:solidFill>
                          <a:effectLst/>
                          <a:latin typeface="Arial" charset="0"/>
                          <a:cs typeface="Arial" charset="0"/>
                        </a:rPr>
                        <a:t>donne–nous</a:t>
                      </a:r>
                      <a:r>
                        <a:rPr kumimoji="0" lang="fr-FR" sz="2800" b="0" i="0" u="none" strike="noStrike" cap="none" normalizeH="0" baseline="0" dirty="0">
                          <a:ln>
                            <a:noFill/>
                          </a:ln>
                          <a:solidFill>
                            <a:schemeClr val="bg1"/>
                          </a:solidFill>
                          <a:effectLst/>
                          <a:latin typeface="Arial" charset="0"/>
                          <a:cs typeface="Arial" charset="0"/>
                        </a:rPr>
                        <a:t> ton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J’écouterai ce que dit Dieu, l’Éternel ; Car il parle de paix à son peuple et à ses fidèles,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1654" name="Rectangle 38"/>
          <p:cNvSpPr>
            <a:spLocks noGrp="1" noChangeArrowheads="1"/>
          </p:cNvSpPr>
          <p:nvPr>
            <p:ph type="ctrTitle"/>
          </p:nvPr>
        </p:nvSpPr>
        <p:spPr/>
        <p:txBody>
          <a:bodyPr/>
          <a:lstStyle/>
          <a:p>
            <a:r>
              <a:rPr lang="en-US" sz="1000" dirty="0"/>
              <a:t>3pm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18" name="Group 54"/>
          <p:cNvGraphicFramePr>
            <a:graphicFrameLocks noGrp="1"/>
          </p:cNvGraphicFramePr>
          <p:nvPr/>
        </p:nvGraphicFramePr>
        <p:xfrm>
          <a:off x="0" y="0"/>
          <a:ext cx="9144000" cy="67056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متى ( 15 : 21 ـ 31 )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 يسوعُ من هناكَ وانصرفَ إلى نواحي صُورَ وصيداءَ. وإذا امرأةٌ كنعانيَّةٌ خارجةٌ من تلكَ التخومِ، كانت تصرخُ قائلةً: " ارحمني ياربُّ يا ابن داوُد. ابنتي مُتَعذبةٌ ومجنونةٌ ".</a:t>
                      </a:r>
                      <a:r>
                        <a:rPr kumimoji="0" lang="ar-SA" sz="2800" b="0" i="0" u="none" strike="noStrike" cap="none" normalizeH="0" baseline="0">
                          <a:ln>
                            <a:noFill/>
                          </a:ln>
                          <a:solidFill>
                            <a:schemeClr val="bg1"/>
                          </a:solidFill>
                          <a:effectLst/>
                          <a:latin typeface="Arial" charset="0"/>
                          <a:cs typeface="Arial" charset="0"/>
                        </a:rPr>
                        <a:t> </a:t>
                      </a:r>
                      <a:endParaRPr kumimoji="0" lang="ar-SA"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15:21-31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went out from there and departed to the region of Tyre and Sidon. 22 And behold, a woman of Canaan came from that region and cried out to Him, saying, Have mercy on me, O Lord, Son  of David! My daughter is severely demon-possessed.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Matthieu</a:t>
                      </a:r>
                      <a:r>
                        <a:rPr kumimoji="0" lang="en-US" sz="2800" b="0" i="0" u="sng" strike="noStrike" cap="none" normalizeH="0" baseline="0">
                          <a:ln>
                            <a:noFill/>
                          </a:ln>
                          <a:solidFill>
                            <a:srgbClr val="FF9900"/>
                          </a:solidFill>
                          <a:effectLst/>
                          <a:latin typeface="Arial" charset="0"/>
                          <a:cs typeface="Arial" charset="0"/>
                        </a:rPr>
                        <a:t> 15:21-31</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partit de là et se retira dans le territoire de Tyr et de Sidon.22  Une femme cananéenne qui venait de ces contrées, lui cria : Aie pitié de moi, Seigneur, Fils de David. Ma fille est cruellement tourmentée par le démon.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719" name="Rectangle 55"/>
          <p:cNvSpPr>
            <a:spLocks noGrp="1" noChangeArrowheads="1"/>
          </p:cNvSpPr>
          <p:nvPr>
            <p:ph type="ctrTitle"/>
          </p:nvPr>
        </p:nvSpPr>
        <p:spPr/>
        <p:txBody>
          <a:bodyPr/>
          <a:lstStyle/>
          <a:p>
            <a:r>
              <a:rPr lang="en-US" dirty="0"/>
              <a:t>3m</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43" name="Group 55"/>
          <p:cNvGraphicFramePr>
            <a:graphicFrameLocks noGrp="1"/>
          </p:cNvGraphicFramePr>
          <p:nvPr/>
        </p:nvGraphicFramePr>
        <p:xfrm>
          <a:off x="76200" y="0"/>
          <a:ext cx="9067800" cy="620484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فلم يُجِبها بكَلمةٍ. فتقدَّمَ تلاميذهُ وطلبوا إليهِ قائلينَ: " اصرف هذه المرأة لأنَّها تصيحُ وراءنا! " أمَّا هو فأجابَ وقالَ: " لم أُرسَل إلى أحدٍ إلاَّ إلى خراف بيتُ إسرائيل الضَّالة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He answered her not a word. And His disciples came and urged Him, saying, Send her away, for she cries out after us. 24 But He answered and said, I was not sent except to the lost sheep of the house of Israel.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 ne lui répondit pas un mot ; ses disciples s’approchèrent et lui demandèrent : Renvoie–la, car elle crie derrière nous. 24 Il répondit : Je n’ai été envoyé qu’aux brebis perdues de la maison d’Israël.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334" name="Group 70"/>
          <p:cNvGraphicFramePr>
            <a:graphicFrameLocks noGrp="1"/>
          </p:cNvGraphicFramePr>
          <p:nvPr/>
        </p:nvGraphicFramePr>
        <p:xfrm>
          <a:off x="0" y="76200"/>
          <a:ext cx="9144000" cy="5791200"/>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هيَ فأتت وسجدت لهُ قائلةً: " يا سيدي أعنِّي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فأجابَ وقالَ: " ليس حسناً أن يُؤخذ خُبز البنينَ ويُعطَى للكلاب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Then she came and worshiped Him, saying, Lord, help me! 26 But He answered and said, It is not good to take the children's bread and throw it to the little dogs.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10000"/>
                        </a:lnSpc>
                        <a:spcBef>
                          <a:spcPct val="3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elle vint se prosterner devant lui en disant : Seigneur, viens à mon secours. 26 Il répondit : Il n’est pas bien de prendre le pain des enfants, et de le jeter aux petits chiens.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82" name="Group 34"/>
          <p:cNvGraphicFramePr>
            <a:graphicFrameLocks noGrp="1"/>
          </p:cNvGraphicFramePr>
          <p:nvPr/>
        </p:nvGraphicFramePr>
        <p:xfrm>
          <a:off x="0" y="76200"/>
          <a:ext cx="9144000" cy="6427535"/>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95000"/>
                        </a:lnSpc>
                        <a:spcBef>
                          <a:spcPct val="2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 نعم يا ربُّ، فإنَّ الكلاب تأكل أيضاً من الفُتاتِ الَّذي يسقُط من مائدة أربابها ". حينئذٍ أجابَ يسوع وقال لها: " يا امرأةُ، عظيمٌ إيمانكِ! ليكن لكِ كما تُريدينَ ". فشُفيِت ابنتها من تلك الساعةِ.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10000"/>
                        </a:lnSpc>
                        <a:spcBef>
                          <a:spcPct val="3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she said, Yes, Lord, yet even the little dogs eat the crumbs which fall from their masters' table.28 Then Jesus answered and said to her, O woman, great is your faith! Let it be to you as you desire. And her daughter was healed from that very hour.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10000"/>
                        </a:lnSpc>
                        <a:spcBef>
                          <a:spcPct val="3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Oui, Seigneur, dit–elle, pourtant les petits chiens mangent les miettes qui tombent de la table de leurs maîtres. 28 Alors Jésus lui dit : O femme, ta foi est grande, qu’il te soit fait comme tu le veux. Et, à l’heure même, sa fille fut guérie.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27" name="Group 39"/>
          <p:cNvGraphicFramePr>
            <a:graphicFrameLocks noGrp="1"/>
          </p:cNvGraphicFramePr>
          <p:nvPr/>
        </p:nvGraphicFramePr>
        <p:xfrm>
          <a:off x="76200" y="0"/>
          <a:ext cx="89916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انتقلَ يسوعُ من هُناكَ، وجاءَ إلى شاطئ بحر الجليل، وصعدَ إلى الجبلِ وجلس هناك. فجاء إليهِ جموعٌ كثيرةٌ، معهم عُرجٌ وعُميٌ وصُمٌّ وشلٌّ وآخرون كثيرونَ، وطرحوهم عند قدميهِ فشفاهُم.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Jesus departed from there, skirted the Sea of Galilee, and went up on the mountain and sat down there. 30 Then great multitudes came to Him, having with them the lame, blind, mute, maimed, and many others; and they laid them down at Jesus' feet, and He healed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Jésus quitta ces lieux et longea les rives de la mer de Galilée. Il monta sur la montagne et là il s’assit. 30  Alors de grandes foules s’approchèrent de lui, avec des boiteux, des aveugles, des sourds muets, des estropiés et beaucoup d’autres malades. On les déposa à ses pieds, et il les guérit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58" name="Group 46"/>
          <p:cNvGraphicFramePr>
            <a:graphicFrameLocks noGrp="1"/>
          </p:cNvGraphicFramePr>
          <p:nvPr/>
        </p:nvGraphicFramePr>
        <p:xfrm>
          <a:off x="76200" y="76200"/>
          <a:ext cx="9067800" cy="6229224"/>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تعجبَ الجموعُ إذ رأوا الخُرسَ يتكلَّمونَ، والعُرجَ يمشونَ، والعُميَ يُبصرونَ، والصُّمَ يسمَعُونَ، ومجَّدوا إله إسرائيل.</a:t>
                      </a:r>
                      <a:r>
                        <a:rPr kumimoji="0" lang="en-US" sz="2800" b="0" i="0" u="none"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a:t>
                      </a:r>
                      <a:r>
                        <a:rPr kumimoji="0" lang="ar-SA" sz="2800" b="1"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 multitude marveled when they saw the mute speaking, the maimed made whole, the lame walking, and the blind seeing; and they glorified the God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aussi la foule était–elle en admiration en voyant les sourds–muets parler, les estropiés trouver la santé, les boiteux marcher, les aveugles voir ; et elle glorifiait le Dieu d’Israël</a:t>
                      </a:r>
                      <a:r>
                        <a:rPr kumimoji="0" lang="fr-FR"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850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850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850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19" name="Group 59"/>
          <p:cNvGraphicFramePr>
            <a:graphicFrameLocks noGrp="1"/>
          </p:cNvGraphicFramePr>
          <p:nvPr/>
        </p:nvGraphicFramePr>
        <p:xfrm>
          <a:off x="76200" y="76200"/>
          <a:ext cx="9067800" cy="6632894"/>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البولس من رسالة بولس الرسول إلى أهل رومية ( 4 : 4 ـ 24 )</a:t>
                      </a:r>
                      <a:r>
                        <a:rPr kumimoji="0" lang="ar-SA" sz="3200" b="1" i="0" u="sng"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الَّذي يعملُ فلا تُحسبُ لهُ الأجرةُ على سبيلِ نعمةٍ، بل كأنَّها دَينٌ عليهِ. وأمَّا الَّذي لا يعملُ، ولكن يؤمنُ بالَّذي يُبررُ المنافقَ، فإيمانهُ يحسبُ لهُ براً.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1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4:4-24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Now to him who works, the wages are not counted as grace but as debt. 5 But to him who does not work but believes on Him who justifies the ungodly, his faith is accounted for righteousness,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Romains</a:t>
                      </a:r>
                      <a:r>
                        <a:rPr kumimoji="0" lang="en-US" sz="2800" b="0" i="0" u="sng" strike="noStrike" cap="none" normalizeH="0" baseline="0">
                          <a:ln>
                            <a:noFill/>
                          </a:ln>
                          <a:solidFill>
                            <a:srgbClr val="FF9900"/>
                          </a:solidFill>
                          <a:effectLst/>
                          <a:latin typeface="Arial" charset="0"/>
                          <a:cs typeface="Arial" charset="0"/>
                        </a:rPr>
                        <a:t> 4:4-24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Or, à celui qui fait une œuvre, le salaire est compté non comme une grâce, mais comme un dû.5 Quant à celui qui ne fait pas d’oeuvre, mais croit en celui qui justifie l’impie, sa foi lui est comptée comme justice.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7820" name="Rectangle 60"/>
          <p:cNvSpPr>
            <a:spLocks noGrp="1" noChangeArrowheads="1"/>
          </p:cNvSpPr>
          <p:nvPr>
            <p:ph type="ctrTitle"/>
          </p:nvPr>
        </p:nvSpPr>
        <p:spPr/>
        <p:txBody>
          <a:bodyPr/>
          <a:lstStyle/>
          <a:p>
            <a:r>
              <a:rPr lang="en-US"/>
              <a:t>3p</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34" name="Group 50"/>
          <p:cNvGraphicFramePr>
            <a:graphicFrameLocks noGrp="1"/>
          </p:cNvGraphicFramePr>
          <p:nvPr/>
        </p:nvGraphicFramePr>
        <p:xfrm>
          <a:off x="0" y="0"/>
          <a:ext cx="9144000" cy="6549264"/>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يقولُ داودُ أيضاً في تطويبِ الإنسان الَّذي يَحسب لهُ الله براً بدون أعمال: " طوبى للَّذين غُفرت لهُم آثامهم والذين سُترت خطاياهم. طوبى للرَّجُل الذي لا يَحسب لهُ الرَّبُّ خطيَّةً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just as David also describes the blessedness of the man to whom God imputes righteousness apart from works: 7 Blessed are those whose lawless deeds are forgiven, And whose sins are covered; 8 Blessed is the man to whom the Lord shall not impute sin.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De même, David proclame le bonheur de l’homme au compte de qui Dieu met la justice, sans oeuvres :7 Heureux ceux dont les iniquités sont pardonnées, Et dont les péchés sont couverts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Heureux l’homme à qui le Seigneur ne compte pas son péché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54" name="Group 46"/>
          <p:cNvGraphicFramePr>
            <a:graphicFrameLocks noGrp="1"/>
          </p:cNvGraphicFramePr>
          <p:nvPr/>
        </p:nvGraphicFramePr>
        <p:xfrm>
          <a:off x="0" y="0"/>
          <a:ext cx="9067800" cy="677088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أَفهَذا التَّطويبُ هو على الختانِ فقط أم على الغُرلةٍ أيضاً؟ لأنَّنا نقولُ أنهُ حُسبَ لإبراهيم الإيمان برّاً. فكيفَ حُسِبَ؟ أَوَهو في الختانِ أم في الغرلةِ؟ لم يكن في الختانِ، بل في الغرلةِ!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Does this blessedness then come upon the circumcised only, or upon the uncircumcised also? For we say that faith was accounted to Abraham for righteousness. 10 How then was it accounted? While he was circumcised, or uncircumcised? Not while circumcised, but while uncircumcised.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 bonheur n’est–il que pour les circoncis, ou est–il également pour les incirconcis ? Car nous disons : Pour Abraham la foi fut comptée comme justice.10 Comment donc était il lorsqu’elle lui fut comptée ? Était il circoncis ou non ? Il n’était pas encore circoncis, il était incirconcis.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70" name="Group 62"/>
          <p:cNvGraphicFramePr>
            <a:graphicFrameLocks noGrp="1"/>
          </p:cNvGraphicFramePr>
          <p:nvPr/>
        </p:nvGraphicFramePr>
        <p:xfrm>
          <a:off x="76200" y="0"/>
          <a:ext cx="9067800" cy="594360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علامةَ الختان ختماً لبرِّ الإيمان الَّذي كانَ في الغرلةِ، ليكونَ أباً لجميعِ الَّذينَ يؤمنون من أهل الغرلةِ كي يُحسَبَ لهُم أيضاً البرُّ.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received the sign of circumcision, a seal of the righteousness of the faith which he had while still uncircumcised, that he might be the father of all those who believe, though they are uncircumcised, that righteousness might be imputed to them also,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il reçut le signe de la circoncision, comme sceau de la justice (qu’il avait obtenue) par la foi, quand il était incirconcis. Il est ainsi le père de tous ceux qui croient, bien qu’incirconcis, pour que la justice leur soit comptée.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26" name="Group 14"/>
          <p:cNvGraphicFramePr>
            <a:graphicFrameLocks noGrp="1"/>
          </p:cNvGraphicFramePr>
          <p:nvPr/>
        </p:nvGraphicFramePr>
        <p:xfrm>
          <a:off x="76200" y="0"/>
          <a:ext cx="9067800" cy="594360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وأباً للختانِ للَّذينَ ليسوا من الختانِ فقط، بل والَّذينَ يسلكونَ في خطواتِ إيمان أبينا إبراهيم الَّذي كانَ وهو في الغرلةِ.</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the father of circumcision to those who not only are of the circumcision, but who also walk in the steps of the faith which our father Abraham had while still uncircumcised.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il est aussi le père des circoncis, qui n’ont pas seulement la circoncision, mais encore qui marchent sur les traces de la foi de notre père Abraham quand il était incirconcis.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712" name="Group 40"/>
          <p:cNvGraphicFramePr>
            <a:graphicFrameLocks noGrp="1"/>
          </p:cNvGraphicFramePr>
          <p:nvPr/>
        </p:nvGraphicFramePr>
        <p:xfrm>
          <a:off x="0" y="0"/>
          <a:ext cx="9144000" cy="632460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ليسَ بالنَّاموسِ أُعطيَ الوعد لإبراهيم أو لنسلهِ أن يكونَ وارثاً للعالم، بل ببرِّ الإيمان.</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لأنَّهُ إن كانَ أصحاب النَّاموس هُم الورثةُ لأبُطِّلَ الإيمان ونُقضَ الوعدُ!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promise that he would be the heir of the world was not to Abraham or to his seed through the law, but through the righteousness of faith. 14 For if those who are of the law are heirs, faith is made void and the promise made of no effect,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ce n’est point par la loi que l’héritage du monde a été promis à Abraham ou à sa descendance, c’est par la justice de la foi. 14 Si c’est par la loi qu’on est héritier, la foi est vaine, et la promesse est annulée.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94" name="Group 62"/>
          <p:cNvGraphicFramePr>
            <a:graphicFrameLocks noGrp="1"/>
          </p:cNvGraphicFramePr>
          <p:nvPr/>
        </p:nvGraphicFramePr>
        <p:xfrm>
          <a:off x="0" y="0"/>
          <a:ext cx="9144000" cy="65532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النَّاموس يُنشئُ غضباً، إذ حيثُ لا يكون نَاموسٌ لا يكون تعدٍّ من أجل هذا هو من الإيمان، كي يكونَ على سَبيل النِّعمةِ ليكونَ الوعدُ ثابتاً لجميع الذُريَّة.</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because the law brings about wrath; for where there is no law there is no transgression. 16 Therefore it is of faith that it might be according to grace, so that the promise might be sure to all the seed,</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la loi produit la colère et là où il n’y a pas de loi, il n’y a pas non plus de transgression. 16 Donc c’est par la foi, pour qu’il s’agisse d’une grâce, afin que la promesse soit assurée à toute la descendance,</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34" name="Group 54"/>
          <p:cNvGraphicFramePr>
            <a:graphicFrameLocks noGrp="1"/>
          </p:cNvGraphicFramePr>
          <p:nvPr/>
        </p:nvGraphicFramePr>
        <p:xfrm>
          <a:off x="76200" y="0"/>
          <a:ext cx="8991600" cy="601980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5000"/>
                        </a:lnSpc>
                        <a:spcBef>
                          <a:spcPct val="2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لأصحاب النَّاموسِ فقط، بَل لِمَن كان مِن أهل إيمان إبراهيم الذي هو أبٌ لجميعُنا. كما هو مكتُوبٌ: " إنِّي قد جَعلتُكَ أباً لأُمَمٍ كثيرةٍ ".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only to those who are of the law, but also to those who are of the faith of Abraham, who is the father of us all 17 (as it is written, I have made you a father of many nations)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à celle qui a la loi, mais aussi à celle qui a la foi d’Abraham notre père à tous, selon qu’il est écrit :17 Je t’ai établi père d’un grand nombre de nations. (Il est notre père à tous)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04" name="Group 20"/>
          <p:cNvGraphicFramePr>
            <a:graphicFrameLocks noGrp="1"/>
          </p:cNvGraphicFramePr>
          <p:nvPr/>
        </p:nvGraphicFramePr>
        <p:xfrm>
          <a:off x="0" y="0"/>
          <a:ext cx="9067800" cy="634416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أمامَ اللهِ الذي آمنَ بهِ، الذي يُحيي الأموات ويدعو ما غيرُ موجودٍ كأنهُ موجودٌ. الذي كانَ على خلاف الرَّجاءِ، لِكي يَصيرَ أباً لأُمَمٍ كثيرةٍ كما قِيلَ لهُ: " هكذا سيكونُ زرعكَ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the presence of Him whom he believed--God, who gives life to the dead and calls those things which do not exist as though they did; 18 who, contrary to hope, in hope believed, so that he became the father of many nations, according to what was spoken, So shall your descendants be.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devant Dieu en qui il a cru, qui donne la vie aux morts et qui appelle à l’existence ce qui n’existe pas. 18 Espérant contre toute espérance, il crut et devint ainsi père d’un grand nombre de nations, selon ce qui avait été dit : Telle sera ta descendance.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04" name="Group 32"/>
          <p:cNvGraphicFramePr>
            <a:graphicFrameLocks noGrp="1"/>
          </p:cNvGraphicFramePr>
          <p:nvPr/>
        </p:nvGraphicFramePr>
        <p:xfrm>
          <a:off x="76200" y="76200"/>
          <a:ext cx="9067800" cy="66294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لم يضعف في الإيمان ناظراً جسدهُ ـ قد ماتَ وَهوَ ابن نحو مئَةَ سنةٍ ـ ولا موتِ مسـتودع سـارَّةَ.</a:t>
                      </a:r>
                      <a:r>
                        <a:rPr kumimoji="0" lang="ar-SA" sz="28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33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not being weak in faith, he did not consider his own body, already dead (since he was about a hundred years old), and the deadness of Sarah's womb.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sans faiblir dans la foi, il considéra son corps presque mourant, puisqu’il avait près de cent ans, et le sein maternel de Sara déjà atteint par la mort.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54" name="Group 58"/>
          <p:cNvGraphicFramePr>
            <a:graphicFrameLocks noGrp="1"/>
          </p:cNvGraphicFramePr>
          <p:nvPr/>
        </p:nvGraphicFramePr>
        <p:xfrm>
          <a:off x="0" y="0"/>
          <a:ext cx="9067800" cy="68580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يَشكَّ في وعد الله بنقصٍ فى الإيمانِ بل تَقوَّى بالإيمانِ مُعطياً مَجداً للهِ. وتَيقَّنَ بأنَّهُ قادرٌ أن يُنجِز ما وعدهُ بهِ. ولذلكَ حُسِبَ لهُ 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33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did not waver at the promise of God through unbelief, but was strengthened in faith, giving glory to God, 21 and being fully convinced that what He had promised He was also able to perform. 22 And therefore it was accounted to him for righteousness.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face à la promesse de Dieu il ne douta point, par incrédulité, mais fortifié par la foi, il donna gloire à Dieu . 21 pleinement convaincu de ceci : ce que (Dieu) a promis, il a aussi la puissance de l’accomplir. 22 C’est pourquoi cela lui fut compté comme justice.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64" name="Group 44"/>
          <p:cNvGraphicFramePr>
            <a:graphicFrameLocks noGrp="1"/>
          </p:cNvGraphicFramePr>
          <p:nvPr/>
        </p:nvGraphicFramePr>
        <p:xfrm>
          <a:off x="76200" y="0"/>
          <a:ext cx="8991600" cy="689064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يُكتَب مِن أجلهِ وحدَهُ أنَّهُ حُسبَ لهُ، بل ومِن أجلِنا نَحنُ أيضاً، الذينَ سَيُحسَبُ لنا، نَحنُ المؤمنين بالذي أقامَ يسوعَ المسيح ربَّنا من بين الأمواتِ.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33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Now it was not written for his sake alone that it was imputed to him, 24 but also for us. It shall be imputed to us who believe in Him who raised up Jesus our Lord from the dead,.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ce n’est pas à cause de lui seul, qu’il est écrit : Cela lui fut compté, 24 c’est aussi à cause de nous, à qui cela sera compté, nous qui croyons en celui qui a ressuscité d’entre les morts Jésus notre Seigneur,</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51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512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11" name="Group 55"/>
          <p:cNvGraphicFramePr>
            <a:graphicFrameLocks noGrp="1"/>
          </p:cNvGraphicFramePr>
          <p:nvPr/>
        </p:nvGraphicFramePr>
        <p:xfrm>
          <a:off x="0" y="0"/>
          <a:ext cx="9144000" cy="63246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( 2 : 7 ـ 17 )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لستُ أكتبُ إليكُم وصيَّةً جديدةً بل وصيَّةً قديمةً التي كانتَ عندكُم من البدء. فإن الوصيَّةُ العتيقةُ هيَ الكلمةُ التي سمعتموها. </a:t>
                      </a:r>
                      <a:endParaRPr kumimoji="0" lang="ar-SA" sz="32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2:7-17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Jean 2:7-17</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Bien–aimés, ce n’est pas un commandement nouveau que je vous écris, mais un commandement ancien, que vous avez eu dès le commencement ; ce commandement ancien, c’est la parole que vous avez entendue.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1912" name="Rectangle 56"/>
          <p:cNvSpPr>
            <a:spLocks noGrp="1" noChangeArrowheads="1"/>
          </p:cNvSpPr>
          <p:nvPr>
            <p:ph type="ctrTitle"/>
          </p:nvPr>
        </p:nvSpPr>
        <p:spPr/>
        <p:txBody>
          <a:bodyPr/>
          <a:lstStyle/>
          <a:p>
            <a:r>
              <a:rPr lang="en-US"/>
              <a:t>3c</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33" name="Group 53"/>
          <p:cNvGraphicFramePr>
            <a:graphicFrameLocks noGrp="1"/>
          </p:cNvGraphicFramePr>
          <p:nvPr/>
        </p:nvGraphicFramePr>
        <p:xfrm>
          <a:off x="76200" y="0"/>
          <a:ext cx="8991600" cy="64008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أيضاً وصيَّةً جديدةً أكتُبها إليكُم، التي الحقُّ كائنٌ فيها وفيكُم، لأنَّ الظُّلمةَ قد جازت والنُّورَ الحقيقيَّ الآنَ يضيءُ.</a:t>
                      </a:r>
                      <a:r>
                        <a:rPr kumimoji="0" lang="ar-SA" sz="3600" b="0" i="0" u="none" strike="noStrike" cap="none" normalizeH="0" baseline="0">
                          <a:ln>
                            <a:noFill/>
                          </a:ln>
                          <a:solidFill>
                            <a:schemeClr val="bg1"/>
                          </a:solidFill>
                          <a:effectLst/>
                          <a:latin typeface="Arial" charset="0"/>
                          <a:cs typeface="Arial" charset="0"/>
                        </a:rPr>
                        <a:t>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D’autre part, c’est un commandement nouveau que je vous écris ; ceci est vrai pour lui et pour vous, car les ténèbres passent, et la lumière véritable brille déjà.</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300" name="Group 20"/>
          <p:cNvGraphicFramePr>
            <a:graphicFrameLocks noGrp="1"/>
          </p:cNvGraphicFramePr>
          <p:nvPr/>
        </p:nvGraphicFramePr>
        <p:xfrm>
          <a:off x="152400" y="0"/>
          <a:ext cx="8991600" cy="64008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يقولُ: إنَّهُ في النُّورِ وهو يبغضُ أخاهُ، فهو إلى الآنَ في الظُّلمةِ. مَن يحبُّ أخاهُ يثبُتُ في النُّورِ وليس فيهِ عثرةٌ. فيثبتُ إلى الأبدِ.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He who says he is in the light, and hates his brother, is in darkness until now. 10 He who loves his brother abides in the light, and there is no cause for stumbling in him</a:t>
                      </a:r>
                      <a:r>
                        <a:rPr kumimoji="0" lang="en-US" sz="24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Celui qui prétend être dans la lumière, tout en haïssant son frère, est encore dans les ténèbres.10 Celui qui aime son frère demeure dans la lumière et ne risque pas de tomber.</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47" name="Group 43"/>
          <p:cNvGraphicFramePr>
            <a:graphicFrameLocks noGrp="1"/>
          </p:cNvGraphicFramePr>
          <p:nvPr/>
        </p:nvGraphicFramePr>
        <p:xfrm>
          <a:off x="76200" y="0"/>
          <a:ext cx="8915400" cy="6463920"/>
        </p:xfrm>
        <a:graphic>
          <a:graphicData uri="http://schemas.openxmlformats.org/drawingml/2006/table">
            <a:tbl>
              <a:tblPr/>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وأمَّا مَن يبغضُ أخاهُ فهو في الظلام وفي الظلام يسلُكُ ولا يَعلَمُ أين يمضي، لأنَّ الظُّلمةَ قد أطمستْ عينيهِ. أَكتبُ إليكُم أيُّها الأولادُ، لأنَّهُ قد غُفِرت لكُمُ خطاياكُم من أجل اسمِهِ. </a:t>
                      </a:r>
                      <a:endParaRPr kumimoji="0" lang="en-US" sz="3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he who hates his brother is in darkness and walks in darkness, and does not know where he is going, because the darkness has blinded his eyes.    12 I write to you, little children, Because your sins are forgiven you for His name's sake.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Mais celui qui a de la haine pour son frère est dans les ténèbres ; il marche dans les ténèbres et ne sait où il va, parce que les ténèbres ont rendu ses yeux aveugles.12  Je vous écris, petits enfants, parce que vos péchés vous sont pardonnés à cause de son nom.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40" name="Group 36"/>
          <p:cNvGraphicFramePr>
            <a:graphicFrameLocks noGrp="1"/>
          </p:cNvGraphicFramePr>
          <p:nvPr/>
        </p:nvGraphicFramePr>
        <p:xfrm>
          <a:off x="76200" y="166688"/>
          <a:ext cx="89916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أَكتبُ إليكُم أيُّها الآباءُ، لأنَّكُم قد عرفتُمُ الذي مِن البدءِ. أَكتُبُ إليكُم أيُّها الشبان، لأنَّكُم قد غلبتُم الشِّرِّيرَ. أَكتُبُ إليكُم أيُّها الأولادُ، لأنَّكُم قد عرفتُم الآبَ.</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write to you, fathers, Because you have known Him who is from the beginning. I write to you, young men, Because you have overcome the wicked one. I write to you, little children, Because you have known the Father.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vous écris, pères, parce que vous avez connu celui qui est dès le commencement. Je vous écris, jeunes gens, parce que vous avez vaincu le Malin. Je vous ai écrit, jeunes enfants, parce que vous avez connu le Père.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73" name="Group 29"/>
          <p:cNvGraphicFramePr>
            <a:graphicFrameLocks noGrp="1"/>
          </p:cNvGraphicFramePr>
          <p:nvPr/>
        </p:nvGraphicFramePr>
        <p:xfrm>
          <a:off x="0" y="76200"/>
          <a:ext cx="9144000" cy="638772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أكتب إليكُم أيُّها الشُّبان، لأنَّكُم أقوياءُ، وكلمةُ اللـهِ ثابتةٌ فيكُم، وقد غلبتُمُ الشِّرِّيرَ. لا تُحبُّوا العالمَ ولا الأشياءَ التي في العالم.</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have written to you, fathers, Because you have known Him who is from the beginning. I have written to you, young men, Because you are strong, and the word of God abides in you, And you have overcome the wicked one. 15 Do not love the world or the things in the world.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vous ai écrit, pères, parce que vous avez connu celui qui est dès le commencement. Je vous ai écrit, jeunes gens, parce que vous êtes forts, que la parole de Dieu demeure en vous et que vous avez vaincu le Malin. 15  N’aimez pas le monde, ni ce qui est dans le monde.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06" name="Group 38"/>
          <p:cNvGraphicFramePr>
            <a:graphicFrameLocks noGrp="1"/>
          </p:cNvGraphicFramePr>
          <p:nvPr/>
        </p:nvGraphicFramePr>
        <p:xfrm>
          <a:off x="152400" y="0"/>
          <a:ext cx="89916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أحبَّ أحدٌ العالمَ فليستْ فيهِ محبَّةُ الآبِ. لأنَّ كلَّ مَا في العالم: شهوةَ الجسدِ، وشهوةَ العيونِ، وتعظُّم المعيشةِ، فهذه ليستْ مِن الآبِ بل مِن العالم. والعالمُ يمضي وشهوتُهُ، وأمَّا الذي يصنعُ إرادة اللـهِ</a:t>
                      </a:r>
                      <a:r>
                        <a:rPr kumimoji="0" lang="en-US" sz="32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loves the world, the love of the Father is not in him. 16 For all that is in the world--the lust of the flesh, the lust of the eyes, and the pride of life--is not of the Father but is of the world. 17 And the world is passing away, and the lust of it; but he who does the will of God abides forever.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aime le monde, l’amour du Père n’est pas en lui ;16 car tout ce qui est dans le monde, la convoitise de la chair, la convoitise des yeux et l’orgueil de la vie, ne vient pas du Père, mais vient du monde.17 Et le monde passe, et sa convoitise aussi ; mais celui qui fait la volonté de Dieu demeure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55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553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553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15" name="Group 63"/>
          <p:cNvGraphicFramePr>
            <a:graphicFrameLocks noGrp="1"/>
          </p:cNvGraphicFramePr>
          <p:nvPr/>
        </p:nvGraphicFramePr>
        <p:xfrm>
          <a:off x="76200" y="0"/>
          <a:ext cx="9067800" cy="64770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( 7 : 35 ـ 50 )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موسى الذي أنكروه قائلينَ: مَن أَقامكَ رئيساً وقاضياً علينا؟ هذا أرسلهُ اللهُ رئيساً وفادياً، بيد الملاكِ الذي ظهرَ لهُ في العلَّيقةِ.</a:t>
                      </a:r>
                      <a:endParaRPr kumimoji="0" lang="en-US" sz="32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7:35-50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This Moses whom they rejected, saying, `Who made you a ruler and a judge?' is the one God sent to be a ruler and a deliverer by the hand of the Angel who appeared to him in the bush.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7:35-50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Ce Moïse, qu’ils avaient renié en disant : Qui t’a établi chef et juge ? C’est lui que Dieu envoya comme chef et comme libérateur avec l’aide de l’Ange qui lui était apparu dans le buisson.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016" name="Rectangle 64"/>
          <p:cNvSpPr>
            <a:spLocks noGrp="1" noChangeArrowheads="1"/>
          </p:cNvSpPr>
          <p:nvPr>
            <p:ph type="ctrTitle"/>
          </p:nvPr>
        </p:nvSpPr>
        <p:spPr/>
        <p:txBody>
          <a:bodyPr/>
          <a:lstStyle/>
          <a:p>
            <a:r>
              <a:rPr lang="en-US" dirty="0"/>
              <a:t>3a</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53" name="Group 33"/>
          <p:cNvGraphicFramePr>
            <a:graphicFrameLocks noGrp="1"/>
          </p:cNvGraphicFramePr>
          <p:nvPr/>
        </p:nvGraphicFramePr>
        <p:xfrm>
          <a:off x="0" y="0"/>
          <a:ext cx="9144000" cy="646392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 الذى أخرجَهُم صانعاً آياتٍ وعجائب في أرضِ مصر وفي البحر الأحمر وفي البريةِ أربعينَ سنةً. هذا هو موسى الَّذي قالَ لبني إسرائيل: أنَّ نبياً مثلي سيُقيمُ لكُم الرَّبُّ إلهكُم من إخوتكم لهُ تسمعون</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He brought them out, after he had shown wonders and signs in the land of Egypt, and in the Red Sea, and in the wilderness forty years. 37 This is that Moses who said to the children of Israel, `The Lord your God will raise up for you a Prophet like me from your brethren. Him you shall hear.'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C’est lui qui les fit sortir, en opérant des prodiges et des signes au pays d’Égypte, à la mer Rouge et au désert, pendant quarante ans. 37 C’est ce Moïse qui a dit aux fils d’Israël : Dieu vous suscitera d’entre vos frères un prophète comme moi.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20" name="Group 44"/>
          <p:cNvGraphicFramePr>
            <a:graphicFrameLocks noGrp="1"/>
          </p:cNvGraphicFramePr>
          <p:nvPr/>
        </p:nvGraphicFramePr>
        <p:xfrm>
          <a:off x="76200" y="0"/>
          <a:ext cx="9067800" cy="63246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كانَ في الكنيسةِ في البرِّيَّةِ، مع الملاكِ الذي كانَ يتكلم معه في جبلِ سيناء ومع آبائِنا. هذا الذى قَبِلَ أقوالاً حية ليُعطيكُم إيِّاها.</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This is he who was in the congregation in the wilderness with the Angel who spoke to him on Mount Sinai, and with our fathers, the one who received the living oracles to give to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C’est lui qui, dans l’assemblée au désert, était avec l’Ange qui lui parlait sur le mont Sinaï ; et avec nos pères, il reçut de vivants oracles pour vous les donner.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46" name="Group 46"/>
          <p:cNvGraphicFramePr>
            <a:graphicFrameLocks noGrp="1"/>
          </p:cNvGraphicFramePr>
          <p:nvPr/>
        </p:nvGraphicFramePr>
        <p:xfrm>
          <a:off x="76200" y="0"/>
          <a:ext cx="8991600" cy="638772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الذي لم يشأ آباؤنا أن يكونوا طائعينَ لهُ بَل أهملوهُ ورجعوا بِقلوبِهم إلى مصر، قائلين لهرون: اصنع لنا آلهةً تسير أمامنا، لأنَّ موسى هذا الذي أخرجنا من أرض مِصر، لا نعلمُ ماذا أصابهُ.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whom our fathers would not obey, but rejected. And in their hearts they turned back to Egypt, 40 saying to Aaron, `Make us gods to go before us; as for this Moses who brought us out of the land of Egypt, we do not know what has become of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Nos pères ne voulurent pas lui obéir, mais le repoussèrent, et dans leur coeur ils se tournèrent vers l’Égypte,40 en disant à Aaron : Fais–nous des dieux qui marchent devant nous ; car ce Moïse qui nous a fait sortir du pays d’Égypte, nous ne savons ce qui lui est arrivé.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58" name="Group 54"/>
          <p:cNvGraphicFramePr>
            <a:graphicFrameLocks noGrp="1"/>
          </p:cNvGraphicFramePr>
          <p:nvPr/>
        </p:nvGraphicFramePr>
        <p:xfrm>
          <a:off x="0" y="76200"/>
          <a:ext cx="91440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فعَمِلوا لهُم عجلاً في تلكَ الأيَّام، وأصعدوا ذبيحةً للصَّنمِ، وفرحوا بأعمالِ إيديهم. فرجعَ اللهُ وأسلمَهُم ليعبدوا جُند السَّماء. كما هو مكتوبٌ في كتابِ الأنبياء: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they made a calf in those days, offered sacrifices to the idol, and rejoiced in the works of their own hands. 42 Then God turned and gave them up to worship the host of heaven, as it is written in the book of the Prophets: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Et, en ces jours–là, ils firent un veau ; ils apportèrent un sacrifice à l’idole et se réjouirent des oeuvres de leurs mains. 42  Alors Dieu se détourna et les livra au culte de l’armée du ciel, selon qu’il est écrit dans le livre des prophètes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03" name="Group 27"/>
          <p:cNvGraphicFramePr>
            <a:graphicFrameLocks noGrp="1"/>
          </p:cNvGraphicFramePr>
          <p:nvPr/>
        </p:nvGraphicFramePr>
        <p:xfrm>
          <a:off x="0" y="0"/>
          <a:ext cx="9144000" cy="638772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 قرَّبتُم لي ذبائح وقرابين أربعينَ سنةً في البريةِ يا بيت إسرائيل، بل آخذتُم خيمةَ ملُوك، نجم إلهكم ريفان. التماثيل التي صَنعتموها لتسجدوا لها فسأنقلكم إلى ما وراء بابل.</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`Did you offer Me slaughtered animals and sacrifices during forty years in the wilderness, O house of Israel? 43 You also took up the tabernacle of Moloch, And the star of your god Remphan, Images which you made to worship; And I will carry you away beyond Babylon.'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M’avez–vous offert des victimes et des sacrifices Pendant quarante ans au désert, maison d’Israël ? 43 Vous avez porté la tente de Molok Et l’étoile du dieu Rompha. Ces figures que vous avez faites pour les adorer ! Aussi je vous déporterai au–delà de Babylone.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95" name="Group 67"/>
          <p:cNvGraphicFramePr>
            <a:graphicFrameLocks noGrp="1"/>
          </p:cNvGraphicFramePr>
          <p:nvPr/>
        </p:nvGraphicFramePr>
        <p:xfrm>
          <a:off x="0" y="0"/>
          <a:ext cx="9144000" cy="654012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خَيمةُ الشَّهادةِ فكانت مع آبائنا في البرِّيةِ، كما أَمَرَ الذي كلَّمَ موسَى أنْ يَصنعَها على حسب المِثالِ الذي كانَ قد رآهُ،</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هذه التى قد أَدخَلَها آباؤنا مَعهم وقَبِلُوها مع يشوعَ في مُلكِ الأُمَم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also brought with Joshua into the land possessed by the Gentiles,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sous la conduite de Josué, dans le pays conquis sur les nations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401" name="Group 49"/>
          <p:cNvGraphicFramePr>
            <a:graphicFrameLocks noGrp="1"/>
          </p:cNvGraphicFramePr>
          <p:nvPr/>
        </p:nvGraphicFramePr>
        <p:xfrm>
          <a:off x="76200" y="0"/>
          <a:ext cx="9067800" cy="6302376"/>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طردهُم اللهُ مِن وَجْهِ آبائنا،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إلى أيام داودَ الذي وَجَدَ نِعمَةً أمامَ اللهِ، والتمسَ أنْ يَصنعَ مَسكَناً لإلهِ يَعقوبَ. ولكنَّ سُليمانَ بَنَى لهُ بَيتاً.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God drove out before the face of our fathers until the days of David, 46 who found favor before God and asked to find a dwelling for the God of Jacob. 47 But Solomon built Him a house.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Dieu chassa devant eux.(Elle y resta) jusqu’aux jours de David,46  qui obtint la faveur de Dieu et demanda de trouver une demeure pour la maison de Jacob. 47 Mais ce fut Salomon qui lui bâtit une maison.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25" name="Group 33"/>
          <p:cNvGraphicFramePr>
            <a:graphicFrameLocks noGrp="1"/>
          </p:cNvGraphicFramePr>
          <p:nvPr/>
        </p:nvGraphicFramePr>
        <p:xfrm>
          <a:off x="0" y="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العَليَّ لا يَسكُنُ في مصنوعاتِ الأيـادي، كما يقـول النبي: السَّماءُ كرسـيٌّ لي، والأرضُ موطئٌ لقَدمَيَّ. أيَّ بيتٍ تَبنون لي قال الربُّ أو أيٌّ هو مكانُ راحَتي؟ أليسَتْ يَدي خَلقتْ هذه الأشياءَ كلَّها؟.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 50  N’est–ce pas ma main qui a fait tout cela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6" name="Picture 5"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134" name="Group 38"/>
          <p:cNvGraphicFramePr>
            <a:graphicFrameLocks noGrp="1"/>
          </p:cNvGraphicFramePr>
          <p:nvPr/>
        </p:nvGraphicFramePr>
        <p:xfrm>
          <a:off x="76200" y="0"/>
          <a:ext cx="9067800" cy="6354192"/>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a:t>
                      </a:r>
                      <a:r>
                        <a:rPr kumimoji="0" lang="ar-SA" sz="3200" b="0" i="0" u="sng" strike="noStrike" cap="none" normalizeH="0" baseline="0" dirty="0">
                          <a:ln>
                            <a:noFill/>
                          </a:ln>
                          <a:solidFill>
                            <a:srgbClr val="FF9900"/>
                          </a:solidFill>
                          <a:effectLst/>
                          <a:latin typeface="Arial" charset="0"/>
                          <a:cs typeface="Arial" charset="0"/>
                        </a:rPr>
                        <a:t>( 84 : 9،10 )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الرحمةٌ والحقُّ إلتقيا. والعدل والسلامُ تلاثما. الحقُّ من الأرضِ أشرقَ والعدلُ من السماءِ تطلعَ.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tx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85:10-11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Mercy and truth have met together; Righteousness and peace have kissed.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Truth shall spring out of the earth, And righteousness shall look down from heaven.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85:10-11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La bienveillance et la vérité se rencontrent, La justice et la paix s’embrassent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vérité germe de la terre, Et la justice se penche (du haut) des cieux.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135" name="Rectangle 39"/>
          <p:cNvSpPr>
            <a:spLocks noGrp="1" noChangeArrowheads="1"/>
          </p:cNvSpPr>
          <p:nvPr>
            <p:ph type="ctrTitle"/>
          </p:nvPr>
        </p:nvSpPr>
        <p:spPr/>
        <p:txBody>
          <a:bodyPr/>
          <a:lstStyle/>
          <a:p>
            <a:r>
              <a:rPr lang="en-US" dirty="0"/>
              <a:t>3pg</a:t>
            </a:r>
          </a:p>
        </p:txBody>
      </p:sp>
      <p:sp>
        <p:nvSpPr>
          <p:cNvPr id="4" name="Text Box 29">
            <a:hlinkClick r:id="" action="ppaction://macro?name=LetThemExaltHimForBishop"/>
          </p:cNvPr>
          <p:cNvSpPr txBox="1">
            <a:spLocks noChangeArrowheads="1"/>
          </p:cNvSpPr>
          <p:nvPr/>
        </p:nvSpPr>
        <p:spPr bwMode="auto">
          <a:xfrm>
            <a:off x="6553200" y="57912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83" name="Group 63"/>
          <p:cNvGraphicFramePr>
            <a:graphicFrameLocks noGrp="1"/>
          </p:cNvGraphicFramePr>
          <p:nvPr/>
        </p:nvGraphicFramePr>
        <p:xfrm>
          <a:off x="0" y="0"/>
          <a:ext cx="9067800" cy="6361176"/>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 : 39 ـ 56 )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مريم فى تلك الأيَّام وذهبت بسرعةٍ إلى الجبل إلى مدينة يهوذا، ودخلت بيت زكريَّا وسلَّمت على أليصاباتَ.</a:t>
                      </a:r>
                      <a:r>
                        <a:rPr kumimoji="0" lang="ar-SA" sz="36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Mary arose in those days and went into the hill country with haste, to a city of Judah, 40 and entered the house of Zacharias and greeted Elizabeth.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En ces jours–là, Marie se leva et s’empressa d’aller vers les montagnes dans une ville de Juda.40  Elle entra dans la maison de Zacharie et salua Élisabeth.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184" name="Rectangle 64"/>
          <p:cNvSpPr>
            <a:spLocks noGrp="1" noChangeArrowheads="1"/>
          </p:cNvSpPr>
          <p:nvPr>
            <p:ph type="ctrTitle"/>
          </p:nvPr>
        </p:nvSpPr>
        <p:spPr/>
        <p:txBody>
          <a:bodyPr/>
          <a:lstStyle/>
          <a:p>
            <a:r>
              <a:rPr lang="en-US" dirty="0"/>
              <a:t>3g</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75" name="Group 15"/>
          <p:cNvGraphicFramePr>
            <a:graphicFrameLocks noGrp="1"/>
          </p:cNvGraphicFramePr>
          <p:nvPr/>
        </p:nvGraphicFramePr>
        <p:xfrm>
          <a:off x="0" y="76200"/>
          <a:ext cx="8991600" cy="62484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لمَّا سَمِعت أليصاباتُ سلام مريم تحرك الجنين فى بطنها،</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it happened, when Elizabeth heard the greeting of Mary, that the babe leaped in her womb;</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Dès qu’Élisabeth entendit la salutation de Marie, son enfant tressaillit dans son sein.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78" name="Group 34"/>
          <p:cNvGraphicFramePr>
            <a:graphicFrameLocks noGrp="1"/>
          </p:cNvGraphicFramePr>
          <p:nvPr/>
        </p:nvGraphicFramePr>
        <p:xfrm>
          <a:off x="0" y="0"/>
          <a:ext cx="9144000" cy="63246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وامتلأت أليصابات من الرُّوح القدس، وصرخت بصوتٍ عظيم وقالت: " مُباركةٌ أنتِ فى النِّساء ومُباركةٌ هيَ ثمرة بطنكِ! فمن أين لي هذا أن تأتى إليَّ أمُّ ربي؟</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Elizabeth was filled with the Holy Spirit. 42 Then she spoke out with a loud voice and said, Blessed are you among women, and blessed is the fruit of your womb! 43 But why is this granted to me, that the mother of my Lord should come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Élisabeth fut remplie d’Esprit Saint. 42 et s’écria d’une voix forte : Tu es bénie entre les femmes, et le fruit de ton sein est béni.43 Comment m’est–il accordé que la mère de mon Seigneur vienne chez moi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204" name="Group 60"/>
          <p:cNvGraphicFramePr>
            <a:graphicFrameLocks noGrp="1"/>
          </p:cNvGraphicFramePr>
          <p:nvPr/>
        </p:nvGraphicFramePr>
        <p:xfrm>
          <a:off x="76200" y="0"/>
          <a:ext cx="9067800" cy="6887592"/>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فهوذا حين صار صوت سلامكِ في أُذنيَّ تحركَ الجنينُ بِابتهاج فى بطني. فطوبى للَّتي آمنت أن يتمَّ ما قيل لها من قِبَلِ الربِّ " فقالت مريمُ: " تُعظِّمُ نفسي الربَّ، وتتهلَّلُ روحي باللهِ مُخلِّصي،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indeed, as soon as the voice of your greeting sounded in my ears, the babe leaped in my womb for joy. 45 Blessed is she who believed, for there will be a fulfillment of those things which were told her from the Lord. 46 And Mary said: My soul magnifies the Lord, 47 And my spirit has rejoiced in God my Savior.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voici : aussitôt que la voix de ta salutation a frappé mes oreilles, l’enfant a tressailli d’allégresse dans mon sein. 45  Heureuse celle qui a cru à l’accomplissement de ce qui lui a été dit de la part du Seigneur. 46 Et Marie dit : Mon âme exalte le Seigneur 47 Et mon esprit a de l’allégresse en Dieu, mon Sauveur,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27" name="Group 59"/>
          <p:cNvGraphicFramePr>
            <a:graphicFrameLocks noGrp="1"/>
          </p:cNvGraphicFramePr>
          <p:nvPr/>
        </p:nvGraphicFramePr>
        <p:xfrm>
          <a:off x="0" y="0"/>
          <a:ext cx="90678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نظرَ إلى اتِّضاع أَمَتهِ. فهوذا مُنذُ الآن جميعُ الأجيال تُطوِّبني، لأنَّ القديرَ صَنعَ بى عظائِمَ، واسمهُ قدُّوسٌ، ورحمتهُ إلى جيل الأجيال للذين يتقونه.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For He has regarded the lowly state of His maidservant; For behold, henceforth all generations will call me blessed. 49 For He who is mighty has done great things for me, And holy is His name. 50 And His mercy is on those who fear Him From generation to generation.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Parce qu’il a jeté les yeux sur la bassesse de sa servante. Car voici : désormais toutes les générations me diront bienheureuse. 49 Parce que le Tout–Puissant a fait pour moi de grandes choses. Son nom est saint, 50 Et sa miséricorde s’étend d’âge en âge Sur ceux qui le craignent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57" name="Group 41"/>
          <p:cNvGraphicFramePr>
            <a:graphicFrameLocks noGrp="1"/>
          </p:cNvGraphicFramePr>
          <p:nvPr/>
        </p:nvGraphicFramePr>
        <p:xfrm>
          <a:off x="0" y="0"/>
          <a:ext cx="9067800" cy="6131688"/>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صنعَ قوَّةً بذراعِهِ. شَتَّتَ المُستكبرين بفكر قلوبهم. أنزلَ الأقوياءَ عن الكراسيِّ ورفعَ المتضِعين.</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أشبعَ الجياعَ خيراتٍ وصرفَ الأغنياءَ فارغين.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He has shown strength with His arm; He has scattered the proud in the imagination of their hearts. 52 He has put down the mighty from their thrones, And exalted the lowly. 53 He has filled the hungry with good things, And the rich He has sent away empty.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Il a déployé la force de son bras ; Il a dispersé ceux qui avaient dans le coeur des pensées orgueilleuses, 52 Il a fait descendre les puissants de leurs trônes, Élevé les humbles, 53 Rassasié de biens les affamés, Renvoyé à vide les riches.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76" name="Group 60"/>
          <p:cNvGraphicFramePr>
            <a:graphicFrameLocks noGrp="1"/>
          </p:cNvGraphicFramePr>
          <p:nvPr/>
        </p:nvGraphicFramePr>
        <p:xfrm>
          <a:off x="76200" y="76200"/>
          <a:ext cx="9067800" cy="6210048"/>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عضَّدَ إسرائيلَ فتاهُ ليذكرَ رحمته، كما كلَّمَ آباءنا. إبراهيم وزريتهُ إلى الأبد ". وأقامت مريمُ عندها نحو ثلاثة أشهُرٍ، وعادت إلى بيتِها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He has helped His servant Israel, In remembrance of His mercy, 55 As He spoke to our fathers, To Abraham and to his seed forever. 56 And Mary remained with her about three months, and returned to her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Il a secouru Israël, son serviteur, Et s’est souvenu de sa miséricorde,55  –– comme il l’avait dit à nos pères, Envers Abraham et sa descendance pour toujours. 56 Marie demeura avec Élisabeth environ trois mois. Puis elle retourna chez 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84" name="Group 12"/>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Kiahk</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لرابع</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du mois de Kiahk</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3624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23" name="Group 47"/>
          <p:cNvGraphicFramePr>
            <a:graphicFrameLocks noGrp="1"/>
          </p:cNvGraphicFramePr>
          <p:nvPr/>
        </p:nvGraphicFramePr>
        <p:xfrm>
          <a:off x="152400" y="0"/>
          <a:ext cx="8915400" cy="6781800"/>
        </p:xfrm>
        <a:graphic>
          <a:graphicData uri="http://schemas.openxmlformats.org/drawingml/2006/table">
            <a:tbl>
              <a:tblPr/>
              <a:tblGrid>
                <a:gridCol w="5181600">
                  <a:extLst>
                    <a:ext uri="{9D8B030D-6E8A-4147-A177-3AD203B41FA5}">
                      <a16:colId xmlns:a16="http://schemas.microsoft.com/office/drawing/2014/main" val="20000"/>
                    </a:ext>
                  </a:extLst>
                </a:gridCol>
                <a:gridCol w="37338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( 86 : 5</a:t>
                      </a:r>
                      <a:r>
                        <a:rPr kumimoji="0" lang="ar-SA" sz="3600" b="1" i="0" u="sng" strike="noStrike" cap="none" normalizeH="0" baseline="0" dirty="0">
                          <a:ln>
                            <a:noFill/>
                          </a:ln>
                          <a:solidFill>
                            <a:srgbClr val="FF9900"/>
                          </a:solidFill>
                          <a:effectLst/>
                          <a:latin typeface="Arial" charset="0"/>
                          <a:cs typeface="Arial" charset="0"/>
                        </a:rPr>
                        <a:t> </a:t>
                      </a:r>
                      <a:r>
                        <a:rPr kumimoji="0" lang="ar-SA" sz="36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الأُمُّ صِهيون تقولُ: إنَّ إنساناً وإنسانٌ صارَ فيها، وهو العليُّ الذي أسسها إلى الأبدِ.</a:t>
                      </a:r>
                      <a:r>
                        <a:rPr kumimoji="0" lang="ar-SA" sz="36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5000"/>
                        </a:lnSpc>
                        <a:spcBef>
                          <a:spcPct val="3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87:5</a:t>
                      </a:r>
                    </a:p>
                    <a:p>
                      <a:pPr marL="0" marR="0" lvl="0" indent="0" algn="l" defTabSz="914400" rtl="0" eaLnBrk="1" fontAlgn="base" latinLnBrk="0" hangingPunct="1">
                        <a:lnSpc>
                          <a:spcPct val="105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of Zion it will be said, This one and that one were born in her; And the Most High Himself shall establish her.    </a:t>
                      </a:r>
                    </a:p>
                    <a:p>
                      <a:pPr marL="0" marR="0" lvl="0" indent="0" algn="l" defTabSz="914400" rtl="0" eaLnBrk="1" fontAlgn="base" latinLnBrk="0" hangingPunct="1">
                        <a:lnSpc>
                          <a:spcPct val="105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3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87:5</a:t>
                      </a:r>
                    </a:p>
                    <a:p>
                      <a:pPr marL="0" marR="0" lvl="0" indent="0" algn="l" defTabSz="914400" rtl="0" eaLnBrk="1" fontAlgn="base" latinLnBrk="0" hangingPunct="1">
                        <a:lnSpc>
                          <a:spcPct val="105000"/>
                        </a:lnSpc>
                        <a:spcBef>
                          <a:spcPct val="3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Mais de Sion il est dit : Tous y sont nés, Et c’est lui, le Très Haut, qui l’affermit.                           </a:t>
                      </a:r>
                    </a:p>
                    <a:p>
                      <a:pPr marL="0" marR="0" lvl="0" indent="0" algn="l" defTabSz="914400" rtl="0" eaLnBrk="1" fontAlgn="base" latinLnBrk="0" hangingPunct="1">
                        <a:lnSpc>
                          <a:spcPct val="105000"/>
                        </a:lnSpc>
                        <a:spcBef>
                          <a:spcPct val="3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624" name="Rectangle 48"/>
          <p:cNvSpPr>
            <a:spLocks noGrp="1" noChangeArrowheads="1"/>
          </p:cNvSpPr>
          <p:nvPr>
            <p:ph type="ctrTitle"/>
          </p:nvPr>
        </p:nvSpPr>
        <p:spPr/>
        <p:txBody>
          <a:bodyPr/>
          <a:lstStyle/>
          <a:p>
            <a:r>
              <a:rPr lang="en-US" dirty="0"/>
              <a:t>4pv</a:t>
            </a:r>
          </a:p>
        </p:txBody>
      </p:sp>
      <p:sp>
        <p:nvSpPr>
          <p:cNvPr id="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73" name="Group 49"/>
          <p:cNvGraphicFramePr>
            <a:graphicFrameLocks noGrp="1"/>
          </p:cNvGraphicFramePr>
          <p:nvPr/>
        </p:nvGraphicFramePr>
        <p:xfrm>
          <a:off x="76200" y="0"/>
          <a:ext cx="8991600" cy="6798312"/>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( 8 : 1 ـ 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كانَ يسيرُ في كُلِّ مدينةٍ و قريةٍ يَكرزُ ويُبشِّرُ بملكوتِ اللهِ، ومعهُ الاثنا عَشر. وبعضُ النِّساءِ كانَ قد أبرأهنَّ من أرواح شريرةٍ وأمراضٍ: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8:1-3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came to pass, afterward, that He went through every city and village, preaching and bringing the glad tidings of the kingdom of God. And the twelve were with Him, 2 and certain women who had been healed of evil spirits and infirmities--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8:1-3</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Ensuite, Jésus allait de ville en ville et de village en village ; il prêchait et annonçait la bonne nouvelle du royaume de Dieu. 2 Les douze étaient avec lui, et quelques femmes qui avaient été guéries d’esprits mauvais et de maladies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4674" name="Rectangle 50"/>
          <p:cNvSpPr>
            <a:spLocks noGrp="1" noChangeArrowheads="1"/>
          </p:cNvSpPr>
          <p:nvPr>
            <p:ph type="ctrTitle"/>
          </p:nvPr>
        </p:nvSpPr>
        <p:spPr/>
        <p:txBody>
          <a:bodyPr/>
          <a:lstStyle/>
          <a:p>
            <a:r>
              <a:rPr lang="en-US" dirty="0"/>
              <a:t>4v</a:t>
            </a: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67" name="Group 23"/>
          <p:cNvGraphicFramePr>
            <a:graphicFrameLocks noGrp="1"/>
          </p:cNvGraphicFramePr>
          <p:nvPr/>
        </p:nvGraphicFramePr>
        <p:xfrm>
          <a:off x="107950" y="76200"/>
          <a:ext cx="8959850" cy="5806378"/>
        </p:xfrm>
        <a:graphic>
          <a:graphicData uri="http://schemas.openxmlformats.org/drawingml/2006/table">
            <a:tbl>
              <a:tblPr rtl="1"/>
              <a:tblGrid>
                <a:gridCol w="4343400">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552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مريمُ التي تُدعَى المجدليَّةَ التي أخرجَ منها سبعةَ شياطينَ. ويؤنَّا امرأةُ خوزي وكيلِ هيرودس، وسوسنَّةُ، وأُخَرُ كَثِيراتٌ كُنَّ يخدمنَهُ مِن أموالهِنَّ</a:t>
                      </a:r>
                      <a:r>
                        <a:rPr kumimoji="0" lang="ar-EG" sz="32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Marie, appelée Madeleine, de qui étaient sortis sept démons,3 Jeanne, femme de Chuza, intendant d’Hérode, Suzanne, et plusieurs autres qui les assistaient de leurs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a:ln>
                            <a:noFill/>
                          </a:ln>
                          <a:solidFill>
                            <a:srgbClr val="FF9900"/>
                          </a:solidFill>
                          <a:effectLst/>
                          <a:latin typeface="Arial" charset="0"/>
                          <a:cs typeface="Arial" charset="0"/>
                        </a:rPr>
                        <a:t>(Gloire à Dieu éternellement.)</a:t>
                      </a:r>
                      <a:endParaRPr kumimoji="0" lang="ar-EG" sz="22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Mary called Magdalene, out of whom had come seven demons, 3 and Joanna the wife of Chuza, Herod's steward, and Susanna, and many others who provided for Him from their substance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2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655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95" name="Group 79"/>
          <p:cNvGraphicFramePr>
            <a:graphicFrameLocks noGrp="1"/>
          </p:cNvGraphicFramePr>
          <p:nvPr/>
        </p:nvGraphicFramePr>
        <p:xfrm>
          <a:off x="76200" y="76200"/>
          <a:ext cx="8991600" cy="6314568"/>
        </p:xfrm>
        <a:graphic>
          <a:graphicData uri="http://schemas.openxmlformats.org/drawingml/2006/table">
            <a:tbl>
              <a:tblPr/>
              <a:tblGrid>
                <a:gridCol w="3962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1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( 95 : 10 ، 11 ، 12 )</a:t>
                      </a:r>
                    </a:p>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فلتَفرح السَّمَواتُ ولتبتهج الأرضُ. وليتحرَّك البَحرُ وكُلُّ ملئهِ، يبتهجُ كُلُّ شجرِ الغابِ قُدامَ وجهِ الرَّبِّ. </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96:11, 12-13</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the heavens rejoice, and let the earth be glad; Let the sea roar, and all its fullness;.12 Then all the trees of the woods will rejoice before the Lord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a:t>
                      </a:r>
                      <a:r>
                        <a:rPr kumimoji="0" lang="en-US" sz="2800" b="0" i="0" u="sng" strike="noStrike" cap="none" normalizeH="0" baseline="0" dirty="0">
                          <a:ln>
                            <a:noFill/>
                          </a:ln>
                          <a:solidFill>
                            <a:srgbClr val="FF9900"/>
                          </a:solidFill>
                          <a:effectLst/>
                          <a:latin typeface="Arial" charset="0"/>
                          <a:cs typeface="Arial" charset="0"/>
                        </a:rPr>
                        <a:t> 96:11, 12-13</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Que les cieux se réjouissent, Et que la terre soit dans l’allégresse, Que la mer retentisse, avec tout ce qui la remplit.12 Que tous les arbres des forêts lancent des acclamations Devant l’Éternel !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896" name="Rectangle 80"/>
          <p:cNvSpPr>
            <a:spLocks noGrp="1" noChangeArrowheads="1"/>
          </p:cNvSpPr>
          <p:nvPr>
            <p:ph type="ctrTitle"/>
          </p:nvPr>
        </p:nvSpPr>
        <p:spPr/>
        <p:txBody>
          <a:bodyPr/>
          <a:lstStyle/>
          <a:p>
            <a:r>
              <a:rPr lang="en-US" sz="1000" dirty="0"/>
              <a:t>4pm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14" name="Group 22"/>
          <p:cNvGraphicFramePr>
            <a:graphicFrameLocks noGrp="1"/>
          </p:cNvGraphicFramePr>
          <p:nvPr/>
        </p:nvGraphicFramePr>
        <p:xfrm>
          <a:off x="0" y="76200"/>
          <a:ext cx="9144000" cy="60960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يأتي. أنَّهُ يأتي ليُدِينَ المسكونةَ بالعَدلِ والشُّعوبَ بحقِّهِ.</a:t>
                      </a:r>
                      <a:r>
                        <a:rPr kumimoji="0" lang="ar-SA" sz="3200" b="1" i="0" u="none" strike="noStrike" cap="none" normalizeH="0" baseline="0">
                          <a:ln>
                            <a:noFill/>
                          </a:ln>
                          <a:solidFill>
                            <a:schemeClr val="bg1"/>
                          </a:solidFill>
                          <a:effectLst/>
                          <a:latin typeface="Arial" charset="0"/>
                          <a:cs typeface="Arial" charset="0"/>
                        </a:rPr>
                        <a:t> 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He is coming, for He is coming to judge the earth. He shall judge the</a:t>
                      </a:r>
                      <a:r>
                        <a:rPr kumimoji="0" lang="en-US" sz="2800" b="1"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world with righteousness, And the peoples with His truth.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il vient, Car il vient pour juger la terre ; Il jugera le monde avec justice, Et les peuples selon sa fidélité.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15" name="Rectangle 23"/>
          <p:cNvSpPr>
            <a:spLocks noGrp="1" noChangeArrowheads="1"/>
          </p:cNvSpPr>
          <p:nvPr>
            <p:ph type="ctrTitle"/>
          </p:nvPr>
        </p:nvSpPr>
        <p:spPr/>
        <p:txBody>
          <a:bodyPr/>
          <a:lstStyle/>
          <a:p>
            <a:endParaRPr lang="en-US" dirty="0"/>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31" name="Group 67"/>
          <p:cNvGraphicFramePr>
            <a:graphicFrameLocks noGrp="1"/>
          </p:cNvGraphicFramePr>
          <p:nvPr/>
        </p:nvGraphicFramePr>
        <p:xfrm>
          <a:off x="76200" y="76200"/>
          <a:ext cx="9067800" cy="65532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مرقس ( 3 : 28 ـ 35 )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كل شيءٍ يُغفر لبني البشر الخطايا، وجميع التجاديفَ التي يُجدَّفونَها.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3:28-35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all sins will be forgiven the sons of men, and whatever blasphemies they may utter;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Marc 3:28-35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En vérité, je vous le dis, tous les péchés seront pardonnés aux fils des hommes, ainsi que les blasphèmes qu’ils auront proférés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4932" name="Rectangle 68"/>
          <p:cNvSpPr>
            <a:spLocks noGrp="1" noChangeArrowheads="1"/>
          </p:cNvSpPr>
          <p:nvPr>
            <p:ph type="ctrTitle"/>
          </p:nvPr>
        </p:nvSpPr>
        <p:spPr/>
        <p:txBody>
          <a:bodyPr/>
          <a:lstStyle/>
          <a:p>
            <a:r>
              <a:rPr lang="en-US"/>
              <a:t>4m</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00" name="Group 16"/>
          <p:cNvGraphicFramePr>
            <a:graphicFrameLocks noGrp="1"/>
          </p:cNvGraphicFramePr>
          <p:nvPr/>
        </p:nvGraphicFramePr>
        <p:xfrm>
          <a:off x="7620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مَن يُجدِّف على الرُّوح القُدس فلا يُغفرُ لهُ إلى الأبد، بل هو مُستوجبٌ دينونةً أبديَّةً ".</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but he who blasphemes against the Holy Spirit never has forgiveness, but is subject to eternal condemnation--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mais quiconque blasphème contre le Saint–Esprit n’obtiendra jamais de pardon : il est coupable d’un péché éternel.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37" name="Group 49"/>
          <p:cNvGraphicFramePr>
            <a:graphicFrameLocks noGrp="1"/>
          </p:cNvGraphicFramePr>
          <p:nvPr/>
        </p:nvGraphicFramePr>
        <p:xfrm>
          <a:off x="76200" y="76200"/>
          <a:ext cx="90678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كانوا يقولون: " إنَّ رُوحاً نجساً معهُ ".فجاءت أُمُّهُ واخوتُهُ ووقفوا خارجاً وأرسلوا إليه يدعونهُ. وكانَ الجمعُ جالساً حولهُ، فقالوا لهُ: " هوذا أُمُّكَ واخوتُكَ خارجاً يطلبونكَ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576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because they said, He has an unclean spirit. 31 Then His brothers and His mother came, and standing outside they sent to Him, calling Him. 32 And a multitude was sitting around Him; and they said to Him, Look, Your mother and Your brothers are outside seeking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C’était parce qu’ils disaient : Un esprit impur est en lui. 31 Survinrent sa mère et ses frères, qui, se tenant dehors, l’envoyèrent appeler. 32  La foule était assise autour de lui et on lui dit : Voici, que ta mère, tes frères et tes soeurs sont dehors et te cherchent.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50" name="Group 34"/>
          <p:cNvGraphicFramePr>
            <a:graphicFrameLocks noGrp="1"/>
          </p:cNvGraphicFramePr>
          <p:nvPr/>
        </p:nvGraphicFramePr>
        <p:xfrm>
          <a:off x="76200" y="76200"/>
          <a:ext cx="9067800" cy="6319776"/>
        </p:xfrm>
        <a:graphic>
          <a:graphicData uri="http://schemas.openxmlformats.org/drawingml/2006/table">
            <a:tbl>
              <a:tblPr rtl="1"/>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فأجابهم وقال: " مَن هيَ أُمِّي وإخوتي؟ ".	ثمَّ نظر إلى الجالسينَ حوله وقال: " ها أُمِّي وإخوتي، لأنَّ من يَصنعُ مشيئة اللـه هو أخي وأُختي وأُمِّي ".</a:t>
                      </a:r>
                      <a:r>
                        <a:rPr kumimoji="0" lang="ar-EG" sz="28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Et il répondit : Qui est ma mère et qui sont mes frères ? 34 Puis promenant les regards sur ceux qui étaient assis tout autour de lui, il dit : Voici ma mère et mes frères. 35 Quiconque fait la volonté de Dieu, celui–là est mon frère, ma sœur et ma mère.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a:ln>
                            <a:noFill/>
                          </a:ln>
                          <a:solidFill>
                            <a:srgbClr val="FF9900"/>
                          </a:solidFill>
                          <a:effectLst/>
                          <a:latin typeface="Arial" charset="0"/>
                          <a:cs typeface="Arial" charset="0"/>
                        </a:rPr>
                        <a:t>(Gloire à Dieu éternellement.)</a:t>
                      </a:r>
                      <a:endParaRPr kumimoji="0" lang="ar-EG" sz="22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He answered them, saying, Who is My mother, or My brothers? 34 And He looked around in a circle at those who sat about Him, and said, Here are My mother and My brothers! 35 For whoever does the will of God is My brother and My sister and mother</a:t>
                      </a:r>
                      <a:r>
                        <a:rPr kumimoji="0" lang="en-US" sz="26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2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696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696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696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69" name="Group 65"/>
          <p:cNvGraphicFramePr>
            <a:graphicFrameLocks noGrp="1"/>
          </p:cNvGraphicFramePr>
          <p:nvPr/>
        </p:nvGraphicFramePr>
        <p:xfrm>
          <a:off x="0" y="0"/>
          <a:ext cx="9144000" cy="6841745"/>
        </p:xfrm>
        <a:graphic>
          <a:graphicData uri="http://schemas.openxmlformats.org/drawingml/2006/table">
            <a:tbl>
              <a:tblPr/>
              <a:tblGrid>
                <a:gridCol w="3810000">
                  <a:extLst>
                    <a:ext uri="{9D8B030D-6E8A-4147-A177-3AD203B41FA5}">
                      <a16:colId xmlns:a16="http://schemas.microsoft.com/office/drawing/2014/main" val="20000"/>
                    </a:ext>
                  </a:extLst>
                </a:gridCol>
                <a:gridCol w="5334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البولس من رسالة بولس الرسول إلىأهل رومية( 9 : 6 ـ 33 )</a:t>
                      </a:r>
                      <a:r>
                        <a:rPr kumimoji="0" lang="ar-SA" sz="3200" b="1" i="0" u="sng" strike="noStrike" cap="none" normalizeH="0" baseline="0">
                          <a:ln>
                            <a:noFill/>
                          </a:ln>
                          <a:solidFill>
                            <a:schemeClr val="bg1"/>
                          </a:solidFill>
                          <a:effectLst/>
                          <a:latin typeface="Arial" charset="0"/>
                          <a:cs typeface="Arial" charset="0"/>
                        </a:rPr>
                        <a:t> </a:t>
                      </a:r>
                      <a:endParaRPr kumimoji="0" lang="ar-SA"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لم تَسقط كلمةُ اللهِ قط. فليسَ جميعُ الذينَ مِن إسرائيلَ هُم إسرائيليُّونَ. ولا لأنَّهم من ذُريَّةِ إبراهيم هُم جميعاً بنون. بل " بإسحق يُدعَى لكَ نسلٌ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974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9:6-33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it is not that the word of God has taken no effect. For they are not all Israel who are of Israel, 7 nor are they all children because they are the seed of Abraham; but, In Isaac your seed shall be called.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Romains</a:t>
                      </a:r>
                      <a:r>
                        <a:rPr kumimoji="0" lang="en-US" sz="2800" b="0" i="0" u="sng" strike="noStrike" cap="none" normalizeH="0" baseline="0">
                          <a:ln>
                            <a:noFill/>
                          </a:ln>
                          <a:solidFill>
                            <a:srgbClr val="FF9900"/>
                          </a:solidFill>
                          <a:effectLst/>
                          <a:latin typeface="Arial" charset="0"/>
                          <a:cs typeface="Arial" charset="0"/>
                        </a:rPr>
                        <a:t> 9:6-33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 n’est pas que la parole de Dieu soit devenue caduque. Car tous ceux qui descendent d’Israël ne sont pas Israël. 7  Parce qu’ils sont la descendance d’Abraham, tous ne sont pas ses enfants ; mais (il est dit): En Isaac tu auras une descendance appelée de ton nom,</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170" name="Rectangle 66"/>
          <p:cNvSpPr>
            <a:spLocks noGrp="1" noChangeArrowheads="1"/>
          </p:cNvSpPr>
          <p:nvPr>
            <p:ph type="ctrTitle"/>
          </p:nvPr>
        </p:nvSpPr>
        <p:spPr/>
        <p:txBody>
          <a:bodyPr/>
          <a:lstStyle/>
          <a:p>
            <a:r>
              <a:rPr lang="en-US"/>
              <a:t>4p</a:t>
            </a: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804" name="Group 36"/>
          <p:cNvGraphicFramePr>
            <a:graphicFrameLocks noGrp="1"/>
          </p:cNvGraphicFramePr>
          <p:nvPr/>
        </p:nvGraphicFramePr>
        <p:xfrm>
          <a:off x="76200" y="0"/>
          <a:ext cx="9067800" cy="64008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ومعنى هذا أن ليس أولاد الجسدِ هُم أولادَ اللهِ، بل أولادُ الموعدِ هُم الذينَ يُحسَبونَ نسلاً. لأنَّ كلمةَ الموعدِ هيَ هذه: " أنا آتي نحوَ هذا الوقتِ ويكونُ لسارة ابنٌ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That is, those who are the children of the flesh, these are not the children of God; but the children of the promise are counted as the seed. 9 For this is the word of promise: At this time I will come and Sarah shall have a 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c’est–à–dire : ce ne sont pas les enfants de la chair qui sont enfants de Dieu, mais ce sont les enfants de la promesse qui sont comptés comme descendance. 9 Voici, en effet, la parole de la promesse : A cette même époque, je viendrai et Sara aura un fils.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180" name="Group 52"/>
          <p:cNvGraphicFramePr>
            <a:graphicFrameLocks noGrp="1"/>
          </p:cNvGraphicFramePr>
          <p:nvPr/>
        </p:nvGraphicFramePr>
        <p:xfrm>
          <a:off x="0" y="0"/>
          <a:ext cx="9144000" cy="620484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هيَ فقط، بل رفقةُ أيضاً، وهيَ حُبلَى مِن واحدٍ وهو إسحقُ أبونا. لأنَّهُ وهما لم يُولدا بعدُ، ولا فَعلا خيراً أو شرّاً، لكي يَثبُتَ قصدُ اللهِ حسب الاختيار،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not only this, but when Rebecca also had conceived by one man, even by our father Isaac 11 (for the children not yet being born, nor having done any good or evil, that the purpose of God according to election might stand,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Bien plus, il en fut ainsi de Rébecca, qui conçut seulement d’Isaac notre père ;11 car les enfants n’étaient pas encore nés et ils n’avaient fait ni bien ni mal, pourtant  afin que le dessein de Dieu demeure selon l’élection qui dépend non des oeuvres,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27" name="Group 19"/>
          <p:cNvGraphicFramePr>
            <a:graphicFrameLocks noGrp="1"/>
          </p:cNvGraphicFramePr>
          <p:nvPr/>
        </p:nvGraphicFramePr>
        <p:xfrm>
          <a:off x="152400" y="76200"/>
          <a:ext cx="8991600" cy="59436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من الأعمال بل من الذي يدعو، قِيلَ لها: " إنَّ الكبيرَ يُستعبدُ للصَّغيرِ ". كما هو مكتوبٌ: " أحببتُ يعقوبَ وأبغضتُ عيسو ".</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of works but of Him who calls), 12 it was said to her, The older shall serve the younger. 13 As it is written, Jacob I have loved, but Esau I have hated.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de celui qui appelle 12 il fut dit à Rébecca : 13 L’aîné sera asservi au plus jeune ; selon qu’il est écrit : J’ai aimé Jacob Et j’ai haï Ésaü.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208" name="Group 56"/>
          <p:cNvGraphicFramePr>
            <a:graphicFrameLocks noGrp="1"/>
          </p:cNvGraphicFramePr>
          <p:nvPr/>
        </p:nvGraphicFramePr>
        <p:xfrm>
          <a:off x="76200" y="76200"/>
          <a:ext cx="9067800" cy="677088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نقول؟ هل عِندَ اللهِ ظُلماً؟ حاشا! لأنَّهُ يقولُ لموسى: " إنِّي أرحمُ من أرحَمُ وأتراءفُ على من أتراءفُ ". فإذاً ليس لِمَن يشاءُ ولا لِمَن يسعَى، بل الله الذي يَرحَمُ.</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What shall we say then? Is there unrighteousness with God? Certainly not! 15 For He says to Moses, I will have mercy on whomever I will have mercy, and I will have compassion on whomever I will have compassion. 16 So then it is not of him who wills, nor of him who runs, but of God who shows mercy.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Que dirons–nous donc ? Y a–t–il en Dieu de l’injustice ? Certes non !15 Car il dit à Moïse : Je ferai miséricorde à qui je ferai miséricorde, et j’aurai compassion de qui j’aurai compassion. 16 Ainsi donc, cela ne dépend ni de celui qui veut, ni de celui qui court, mais de Dieu qui fait miséricorde.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33" name="Group 57"/>
          <p:cNvGraphicFramePr>
            <a:graphicFrameLocks noGrp="1"/>
          </p:cNvGraphicFramePr>
          <p:nvPr/>
        </p:nvGraphicFramePr>
        <p:xfrm>
          <a:off x="76200" y="76200"/>
          <a:ext cx="9067800" cy="6814440"/>
        </p:xfrm>
        <a:graphic>
          <a:graphicData uri="http://schemas.openxmlformats.org/drawingml/2006/table">
            <a:tbl>
              <a:tblPr/>
              <a:tblGrid>
                <a:gridCol w="48768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الكتاب يَقُولُ لفرعونَ: " إنِّي لهذا بعينهِ أقمتُكَ، لكي أُظهِرَ فيكَ قُوَّتي، ولكي يُنادىَ بِاسمي في كُلِّ الأرض ". فإذاً هو يرحمُ من يشاءُ، ويُقسِّي مَن يشاءُ.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Scripture says to Pharaoh, For this very purpose I have raised you up, that I may show My power in you, and that My name may be declared in all the earth. 18 Therefore He has mercy on whom He wills, and whom He wills He hardens.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l’Écriture dit à Pharaon : Je t’ai suscité tout exprès pour montrer en toi ma puissance et pour que mon nom soit publié par toute la terre.18 Ainsi, il fait miséricorde à qui il veut, et il endurcit qui il veut.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46" name="Group 46"/>
          <p:cNvGraphicFramePr>
            <a:graphicFrameLocks noGrp="1"/>
          </p:cNvGraphicFramePr>
          <p:nvPr/>
        </p:nvGraphicFramePr>
        <p:xfrm>
          <a:off x="76200" y="76200"/>
          <a:ext cx="8991600" cy="620484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فستقولُ لي: " لماذا يَلُومُ بعدُ، لأنْ مَن يُقاومُ مشيئته؟ " بلْ مَن أنتَ أيُّها الإنسانُ حتى تُجاوبُ اللهَ؟ ألعلَّ الجِبْلَةَ تقولُ لِجابِلها: " لماذا صنعتني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will say to me then, Why does He still find fault? For who has resisted His will? 20 But indeed, O man, who are you to reply against God? Will the thing formed say to him who formed it, Why have you made me like this?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me diras donc : Qu’a–t–il encore à blâmer ? Car qui résiste à sa volonté ? 20 Toi plutôt, qui es–tu pour discuter avec Dieu ? Le vase modelé dira–t–il au modeleur : Pourquoi m’as–tu fait ainsi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31" name="Group 19"/>
          <p:cNvGraphicFramePr>
            <a:graphicFrameLocks noGrp="1"/>
          </p:cNvGraphicFramePr>
          <p:nvPr/>
        </p:nvGraphicFramePr>
        <p:xfrm>
          <a:off x="76200" y="152400"/>
          <a:ext cx="9067800" cy="60198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 ليسَ للخزَّاف سُلطانٌ على الطِّين أن يصنعَ من هذه العجنةِ الواحدةِ إناءً للكرامةِ وآخَرَ للهوانِ؟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Does not the potter have power over the clay, from the same lump to make one vessel for honor and another for dishonor?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Le potier n’est–il pas maître de l’argile, pour faire avec la même pâte un vase destiné à l’honneur et un vase destiné au mépris ?</a:t>
                      </a:r>
                      <a:endParaRPr kumimoji="0" lang="ar-EG"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66" name="Group 42"/>
          <p:cNvGraphicFramePr>
            <a:graphicFrameLocks noGrp="1"/>
          </p:cNvGraphicFramePr>
          <p:nvPr/>
        </p:nvGraphicFramePr>
        <p:xfrm>
          <a:off x="0" y="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وهو يُريدُ أن يُظهِر غضَبهُ ويُرينا قُوَّتهُ، أتى بأناةٍ طويلةٍ آنيةَ غضبٍ مُهيَّأةً للهلاكِ. ولكي يُظهِر غِنَى مجدهِ على آنيةِ رحمةٍ قد سبقَ اللـهُ فأعدَّها للمـجدِ،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What if God, wanting to show His wrath and to make His power known, endured with much longsuffering the vessels of wrath prepared for destruction, 23 and that He might make known the riches of His glory on the vessels of mercy, which He had prepared beforehand for glory,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si Dieu, voulant montrer sa colère et faire connaître sa puissance, a supporté avec une grande patience des vases de colère formés pour la perdition ? 23 Et s’il a voulu faire connaître la richesse de sa gloire à des vases de miséricorde qu’il a d’avance préparés pour la gloire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76" name="Group 36"/>
          <p:cNvGraphicFramePr>
            <a:graphicFrameLocks noGrp="1"/>
          </p:cNvGraphicFramePr>
          <p:nvPr/>
        </p:nvGraphicFramePr>
        <p:xfrm>
          <a:off x="76200" y="76200"/>
          <a:ext cx="9067800" cy="6324600"/>
        </p:xfrm>
        <a:graphic>
          <a:graphicData uri="http://schemas.openxmlformats.org/drawingml/2006/table">
            <a:tbl>
              <a:tblPr/>
              <a:tblGrid>
                <a:gridCol w="39624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أيضاً دعانا نحنُ إيَّاها، ليس من اليهودِ فقط، بلْ من الأُمم أيضاً. كما يقولُ في هُوشعَ أيضاً: " سأَدعُو الذي ليسَ بشعبي شعبي، و الَّتي ليست بمحبُوبةٍ محبُوبةً.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even us whom He called, not of the Jews only, but also of the Gentiles? 25 As He says also in Hosea: I will call them My people, who were not My people, And her beloved, who was not beloved.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C’est–à–dire à nous qu’il a appelés, non seulement d’entre les Juifs, mais encore d’entre les païens, 25 comme il le dit dans Osée : Celui qui n’était pas mon peuple, je l’appellerai mon peuple, Et celle qui n’était pas la bien–aimée, je l’appellerai bien–aimée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758" name="Group 22"/>
          <p:cNvGraphicFramePr>
            <a:graphicFrameLocks noGrp="1"/>
          </p:cNvGraphicFramePr>
          <p:nvPr/>
        </p:nvGraphicFramePr>
        <p:xfrm>
          <a:off x="0" y="76200"/>
          <a:ext cx="9144000" cy="620484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ويكونُ في الموضعِ الذي قِيلَ لهُم فيه أنتُم لستُم شعبي، أنَّهُ هناكَ يُدعَونَ أبناءَ اللهِ الحيِّ ". وإشعياءُ يَصرُخُ من جهةِ إسرائيلَ قائلاً: " وإنْ كانَ عددُ بني إسرائيلَ كرملِ البحرِ،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it shall come to pass in the place where it was said to them, `You are not My people,' There they shall be called sons of the living God. 27 Isaiah also cries out concerning Israel: Though the number of the children of Israel be as the sand of the sea,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là même où on leur disait : vous n’êtes pas mon peuple ! Ils seront appelés fils du Dieu vivant. 27 Ésaïe, de son côté, s’écrie au sujet d’Israël : Quand le nombre des fils d’Israël serait comme le sable de la mer,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05" name="Group 41"/>
          <p:cNvGraphicFramePr>
            <a:graphicFrameLocks noGrp="1"/>
          </p:cNvGraphicFramePr>
          <p:nvPr/>
        </p:nvGraphicFramePr>
        <p:xfrm>
          <a:off x="76200" y="76200"/>
          <a:ext cx="89916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فالبقيَّةُ ستخلُصُ. لأنَّ الرَّبَّ مُتَمِّمُ أمراً و قاضٍ بهِ، لأنَّهُ يصنعُ أمراً مَقْضِيّاً بهِ على الأرضِ". وكما سبقَ إشعياءُ فقال: " لولا أنَّ ربَّ الجنودِ أبقَى لنا نسلاً، لصِرنا مِثلَ سدُومَ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remnant will be saved. 28 For He will finish the work and cut it short in righteousness, Because the Lord will make a short work upon the earth. 29 And as Isaiah said before: Unless the Lord of Sabaoth had left us a seed, We would have become like Sodom,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reste seulement sera sauvé. 28 Car le Seigneur exécutera pleinement et promptement sa parole sur la terre. 29 Et, comme Ésaïe l’avait dit auparavant : Si le Seigneur des armées ne nous avait laissé un germe, Nous serions devenus comme Sodome,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22" name="Group 34"/>
          <p:cNvGraphicFramePr>
            <a:graphicFrameLocks noGrp="1"/>
          </p:cNvGraphicFramePr>
          <p:nvPr/>
        </p:nvGraphicFramePr>
        <p:xfrm>
          <a:off x="0" y="76200"/>
          <a:ext cx="9067800" cy="60960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وشابهنا عَمُورةَ ".</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فماذا نقول؟ إنَّ الأُممَ الذينَ لم يسعوا في طلبِ البرِّ أدركوا البرِّ، البرِّ الذي من الإيمان.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we would have been made like Gomorrah.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What shall we say then? That Gentiles, who did not pursue righteousness, have attained to righteousness, even the righteousness of faith;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Nous aurions été semblables à Gomorrhe. 30 Que dirons–nous donc ? Les païens, qui ne recherchaient pas la justice, ont obtenu la justice –– la justice qui vient de la foi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42" name="Group 30"/>
          <p:cNvGraphicFramePr>
            <a:graphicFrameLocks noGrp="1"/>
          </p:cNvGraphicFramePr>
          <p:nvPr/>
        </p:nvGraphicFramePr>
        <p:xfrm>
          <a:off x="0" y="0"/>
          <a:ext cx="91440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إسرائيلَ، وهو يَسعَى في طلبِ نامُوسِ البرِّ، لم يُدرِك النَّاموسَ! لماذا؟ لأنَّه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لم يكن من الإيمانِ، بل كأنَّهُ من الأعمالِ.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but Israel, pursuing the law of righteousness, has not attained to the law of righteousness. 32 Why? Because they did not seek it by faith, but as it were, by the works of the law.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tandis qu’Israël, qui recherchait une loi qui donne la justice, n’est pas parvenu à cette loi. 32 Pourquoi ? Parce qu’Israël l’a cherchée, non par la foi, mais comme provenant des œuvres.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09" name="Group 17"/>
          <p:cNvGraphicFramePr>
            <a:graphicFrameLocks noGrp="1"/>
          </p:cNvGraphicFramePr>
          <p:nvPr/>
        </p:nvGraphicFramePr>
        <p:xfrm>
          <a:off x="0" y="0"/>
          <a:ext cx="9144000" cy="63246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فعثروا بحجرِ العثرةِ، كما هو مكتُوبٌ: " ها أنا أضعُ في صِهيونَ حجرَ عثرةٍ وصخرةَ شكٍ، وكُلُّ مَن يؤمنُ بهِ لا يُخزَى</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stumbled at that stumbling stone. 33 As it is written: Behold, I lay in Zion a stumbling stone and rock of offense, And whoever believes on Him will not be put to shame.</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Ils se sont heurtés à la pierre d’achoppement, 33 selon qu’il est écrit : Voici, je mets en Sion une pierre d’achoppement Et un rocher de scandale, Et celui qui croit en lui ne sera pas confus.</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74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747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29" name="Group 57"/>
          <p:cNvGraphicFramePr>
            <a:graphicFrameLocks noGrp="1"/>
          </p:cNvGraphicFramePr>
          <p:nvPr/>
        </p:nvGraphicFramePr>
        <p:xfrm>
          <a:off x="152400" y="0"/>
          <a:ext cx="8991600" cy="6363336"/>
        </p:xfrm>
        <a:graphic>
          <a:graphicData uri="http://schemas.openxmlformats.org/drawingml/2006/table">
            <a:tbl>
              <a:tblPr/>
              <a:tblGrid>
                <a:gridCol w="38100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( 2 : 24 ـ 3 : 1 ـ 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أنتُم أيضاً فما سمعتُموهُ مِنَ البدءِ فَليثبُت فيكم. إن ثَبتَ فيكُم ما سَمِعتُموهُ من البدءِ، فأنتم أيضاً تَثبُتُون في الابنِ والآب.</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2:24-3:3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Therefore let that abide in you which you heard from the beginning. If what you heard from the beginning abides in you, you also will abide in the Son and in the Father.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Jean 2:24-3:3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Pour vous, ce que vous avez entendu dès le commencement doit demeurer en vous. Si ce que vous avez entendu dès le commencement demeure en vous, vous demeurerez, vous aussi, dans le Fils et dans le Père.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330" name="Rectangle 58"/>
          <p:cNvSpPr>
            <a:spLocks noGrp="1" noChangeArrowheads="1"/>
          </p:cNvSpPr>
          <p:nvPr>
            <p:ph type="ctrTitle"/>
          </p:nvPr>
        </p:nvSpPr>
        <p:spPr/>
        <p:txBody>
          <a:bodyPr/>
          <a:lstStyle/>
          <a:p>
            <a:r>
              <a:rPr lang="en-US"/>
              <a:t>4c</a:t>
            </a: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64" name="Group 48"/>
          <p:cNvGraphicFramePr>
            <a:graphicFrameLocks noGrp="1"/>
          </p:cNvGraphicFramePr>
          <p:nvPr/>
        </p:nvGraphicFramePr>
        <p:xfrm>
          <a:off x="76200" y="76200"/>
          <a:ext cx="8991600" cy="620484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الوعدُ الذي وعدَنا هو به: الحياةُ الأبديَّةُ. كتبتُ إليكُم هذا عن الذين يُضلُّونَكُم. وأمَّا أنتُم فالمَسحَةُ الَّتي أخذتُمُوهَا منهُ ثابتةٌ فيكُم، ولستُم مُحتاجين إلى أن يُكتب إليكُم، أو أن يُعلِّمَكُم أحدٌ،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this is the promise that He has promised us--eternal life. 26 These things I have written to you concerning those who try to deceive you. 27 But the anointing which you have received from Him abides in you, and you do not need that anyone teach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voici la promesse qu’il nous a faite : la vie éternelle. 26 Je vous ai écrit ceci au sujet de ceux qui vous séduisent. 27 Pour vous, l’onction que vous avez reçue de lui demeure en vous, et vous n’avez pas besoin qu’on vous enseigne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58" name="Group 62"/>
          <p:cNvGraphicFramePr>
            <a:graphicFrameLocks noGrp="1"/>
          </p:cNvGraphicFramePr>
          <p:nvPr/>
        </p:nvGraphicFramePr>
        <p:xfrm>
          <a:off x="76200" y="0"/>
          <a:ext cx="9067800" cy="6887592"/>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كما يُعلِّمكم هذا الرُّوح عَينُهُ، عن كلِّ شىءٍ، وهو حقٌّ و ليس كَذِباً. وكما علَّمَكُم فاثبتوا فيهِ.والآنَ يا بَنيَّ، اثبُتُوا فيهِ، حتى إذا أُظهِرَ تنالونَ دالةٌ، ولاتخجلون منهُ في مجيئهِ.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the same anointing teaches you concerning all things, and is true, and is not a lie, and just as it has taught you, you will abide in Him. 28 And now, little children, abide in Him, that when He appears, we may have confidence and not be ashamed before Him at His coming.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son onction vous enseigne toutes choses,qu’elle est véritable et qu’elle n’est pas un mensonge, demeurez en lui comme elle vous l’a enseigné. 28 Et maintenant, petits enfants, demeurez en lui, afin qu’au moment où il sera manifesté, nous ayons de l’assurance, et qu’à son avènement, nous n’ayons pas honte devant lui.</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61" name="Group 41"/>
          <p:cNvGraphicFramePr>
            <a:graphicFrameLocks noGrp="1"/>
          </p:cNvGraphicFramePr>
          <p:nvPr/>
        </p:nvGraphicFramePr>
        <p:xfrm>
          <a:off x="76200" y="76200"/>
          <a:ext cx="9067800" cy="677088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كُنتُنم قد رأيِتُم أنَّهُ بارٌّ. فاعلَموا أنَّ كُلَّ مَن يَصنعُ البرَّ مولودٌ منهُ.أُنظروا أيِّة محبَّةٍ أعطانا الآب حَتَّى نُدعَى أبناء اللهِ! مِن أجلِ هذا لا يعرفُنا العالمُ، لأنَّهُ لا يَعرفُهُ.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If you know that He is righteous, you know that everyone who practices righteousness is born of Him. 3:1 Behold what manner of love the Father has bestowed on us, that we should be called children of God! Therefore the world does not know us, because it did not know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Si vous savez qu’il est juste, reconnaissez que quiconque pratique la justice est né de lui. 1 Voyez, quel amour le Père nous a donné, puisque nous sommes appelés enfants de Dieu ! Et nous le sommes. Voici pourquoi le monde ne nous connaît pas : c’est qu’il ne l’a pas connu.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389" name="Group 45"/>
          <p:cNvGraphicFramePr>
            <a:graphicFrameLocks noGrp="1"/>
          </p:cNvGraphicFramePr>
          <p:nvPr/>
        </p:nvGraphicFramePr>
        <p:xfrm>
          <a:off x="76200" y="0"/>
          <a:ext cx="9067800" cy="68754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الآن نحنُ أولادُ اللهِ، ولم يُظهَر بَعدُ ماذا سنكونُ. ولكن نعلمُ أنَّهُ إذا أُظهِر نكونُ مِثلهُ، لأنَّنا سنراهُ كما هو. وكُلُّ مَن عندهُ هذا الرَّجاءُ بهِ، يُطهِّرُ نفسَهُ كما أَن ذاك طاهرٌ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Beloved, now we are children of God; and it has not yet been revealed what we shall be, but we know that when He is revealed, we shall be like Him, for we shall see Him as He is. 3 And everyone who has this hope in Him purifies himself, just as He is pure.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Bien–aimés, nous sommes maintenant enfants de Dieu, et ce que nous serons n’a pas encore été manifesté ; mais nous savons que lorsqu’il sera manifesté, nous serons semblables à lui, parce que nous le verrons tel qu’il est. 3 Quiconque a cette espérance en lui se purifie, comme lui (le Seigneur) est pur</a:t>
                      </a:r>
                      <a:r>
                        <a:rPr kumimoji="0" lang="fr-FR"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778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778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778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48" name="Group 56"/>
          <p:cNvGraphicFramePr>
            <a:graphicFrameLocks noGrp="1"/>
          </p:cNvGraphicFramePr>
          <p:nvPr/>
        </p:nvGraphicFramePr>
        <p:xfrm>
          <a:off x="76200" y="0"/>
          <a:ext cx="8991600" cy="6363336"/>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الإبركسيس فصل من أعمال آبائنا الرسل ( 7 : 8 ـ 22 )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وأعطاهُ عهد الختانِ، وهكذا وَلَدَ إسحق وختنهُ في اليوم الثَّامن. وإسحقُ وَلَدَ يعقوبَ، ويعقوُب وَلَدَ رُؤساء الآباء الاثني عشر.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7:8-22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Then He gave him the covenant of circumcision; and so Abraham begot Isaac and circumcised him on the eighth day; and Isaac begot Jacob, and Jacob begot the twelve patriarchs.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Actes</a:t>
                      </a:r>
                      <a:r>
                        <a:rPr kumimoji="0" lang="en-US" sz="3200" b="0" i="0" u="sng" strike="noStrike" cap="none" normalizeH="0" baseline="0">
                          <a:ln>
                            <a:noFill/>
                          </a:ln>
                          <a:solidFill>
                            <a:srgbClr val="FF9900"/>
                          </a:solidFill>
                          <a:effectLst/>
                          <a:latin typeface="Arial" charset="0"/>
                          <a:cs typeface="Arial" charset="0"/>
                        </a:rPr>
                        <a:t> 7:8-22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Puis Dieu lui donna l’alliance de la circoncision ; ainsi Abraham engendra Isaac, et le circoncit le huitième jour ; Isaac fit de même pour Jacob, et Jacob pour les douze patriarches.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7449" name="Rectangle 57"/>
          <p:cNvSpPr>
            <a:spLocks noGrp="1" noChangeArrowheads="1"/>
          </p:cNvSpPr>
          <p:nvPr>
            <p:ph type="ctrTitle"/>
          </p:nvPr>
        </p:nvSpPr>
        <p:spPr/>
        <p:txBody>
          <a:bodyPr/>
          <a:lstStyle/>
          <a:p>
            <a:r>
              <a:rPr lang="en-US" dirty="0"/>
              <a:t>4a</a:t>
            </a: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68" name="Group 28"/>
          <p:cNvGraphicFramePr>
            <a:graphicFrameLocks noGrp="1"/>
          </p:cNvGraphicFramePr>
          <p:nvPr/>
        </p:nvGraphicFramePr>
        <p:xfrm>
          <a:off x="0" y="0"/>
          <a:ext cx="89916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ورُؤسـاء الآباء حسـدوا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يوسف وباعوهُ إلى مصر، وكان اللهُ معهُ، وخلَّصه من جميع شدائدهُ، ومنحهُ نعمةً وحكمةً أمام فرعون ملك مصر، فجعلهُ مُدبِّراً على مصر وعلى كُلِّ بيتِهِ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the patriarchs, becoming envious, sold Joseph into Egypt. But God was with him. 10 and delivered him out of all his troubles, and gave him favor and wisdom in the presence of Pharaoh, king of Egypt; and he made him governor over Egypt and all his house.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patriarches, jaloux de Joseph, le vendirent (pour être emmené) en Égypte. 10 Mais Dieu était avec lui et le tira de toutes ses tribulations ; il lui donna grâce et sagesse devant le Pharaon, roi d’Égypte, qui l’établit gouverneur de l’Égypte et de toute sa maison.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62" name="Group 46"/>
          <p:cNvGraphicFramePr>
            <a:graphicFrameLocks noGrp="1"/>
          </p:cNvGraphicFramePr>
          <p:nvPr/>
        </p:nvGraphicFramePr>
        <p:xfrm>
          <a:off x="76200" y="76200"/>
          <a:ext cx="9067800" cy="62484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أتى جوعٌ على كُلِّ أرض مصر وكنعان، وضيقٌ عظيمٌ، فكان آباؤنا لا يجدونَ قمحاً. ولمَّا سَمِع يعقوبُ أنَّ في مصر قمحاً يُباع، أرسـل آباءنا أولاً.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 famine and great trouble came over all the land of Egypt and Canaan, and our fathers found no sustenance. 12 But when Jacob heard that there was grain in Egypt, he sent out our fathers first.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survint une famine dans toute l’Égypte et en Canaan. La détresse était grande, et nos pères ne trouvaient pas de quoi se nourrir.12 Jacob apprit qu’il y avait du blé en Égypte et il y envoya nos pères une première fois.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92" name="Group 52"/>
          <p:cNvGraphicFramePr>
            <a:graphicFrameLocks noGrp="1"/>
          </p:cNvGraphicFramePr>
          <p:nvPr/>
        </p:nvGraphicFramePr>
        <p:xfrm>
          <a:off x="152400" y="0"/>
          <a:ext cx="89916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المرَّة الثَّانية أظهر يوسف نفسه لإخوته، وتبيَّن لفرعون أصل يوسف. فأرسل يُوسفُ واستدعى يعقوبَ أباهُ وجميعَ عشيرتهِ، خمسةً وسبعينَ نفساً. فنزل يعقوبُ إلى مصر وتوفى هو وآباؤنا،</a:t>
                      </a:r>
                      <a:r>
                        <a:rPr kumimoji="0" lang="ar-SA" sz="28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the second time Joseph was made known to his brothers, and Joseph's family became known to the Pharaoh. 14 Then Joseph sent and called his father Jacob and all his relatives to him, seventy-five people. 15 So Jacob went down to Egypt; and he died, he and our fathers.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seconde fois, Joseph se fit reconnaître de ses frères, et l’origine de Joseph fut connue du Pharaon.14 Puis Joseph envoya chercher son père Jacob et toute la famille, composée de 75 personnes.15 Jacob descendit en Égypte, et il mourut ainsi que nos pères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79" name="Group 51"/>
          <p:cNvGraphicFramePr>
            <a:graphicFrameLocks noGrp="1"/>
          </p:cNvGraphicFramePr>
          <p:nvPr/>
        </p:nvGraphicFramePr>
        <p:xfrm>
          <a:off x="76200" y="76200"/>
          <a:ext cx="90678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ونُقِلَ إلى شكيم ووُضِعَ في القبر الذي اشتراهُ إبراهيم بثمنٍ من الفضَّة من بني حَمُورَ في شكيم. وكما كان يَقرُبُ زمان الموعدِ الذي أقسم به الله لإبراهيم، كان الشَّعبُ ينمو ويكثرُ في مِصرَ،</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they were carried back to Shechem and laid in the tomb that Abraham bought for a sum of money from the sons of Hamor, the father of Shechem. 17 But when the time of the promise drew near which God had sworn to Abraham, the people grew and multiplied in Egypt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ils furent transportés à Sichem et déposés dans la tombe qu’Abraham avait achetée, à prix d’argent, des fils de Hamor, à Sichem.17 Comme le temps approchait où (devait s’accomplir) la promesse que Dieu avait faite à Abraham, le peuple en Égypte s’accrut et se multiplia,</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78" name="Group 42"/>
          <p:cNvGraphicFramePr>
            <a:graphicFrameLocks noGrp="1"/>
          </p:cNvGraphicFramePr>
          <p:nvPr/>
        </p:nvGraphicFramePr>
        <p:xfrm>
          <a:off x="76200" y="0"/>
          <a:ext cx="8991600" cy="624840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إلى أن قام ملكٌ آخر على مصر لم يكن يعرف يوسف.فهذا دبَّر حيلةً على جنسنا وأساء إلى آبائنا، حتَّى ينبذُوا أطفالهم لكي لا يعيشوا.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till another king arose who did not know Joseph. 19 This man dealt treacherously with our people, and oppressed our forefathers, making them expose their babies, so that they might not live.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jusqu’à l’avènement sur l’Égypte d’un autre roi qui n’avait pas connu Joseph.</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 roi, avec une habileté perfide envers notre race, maltraita nos pères, au point de leur faire abandonner leurs enfants, pour qu’ils ne conservent pas la vie.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95" name="Group 35"/>
          <p:cNvGraphicFramePr>
            <a:graphicFrameLocks noGrp="1"/>
          </p:cNvGraphicFramePr>
          <p:nvPr/>
        </p:nvGraphicFramePr>
        <p:xfrm>
          <a:off x="76200" y="0"/>
          <a:ext cx="9067800" cy="6248400"/>
        </p:xfrm>
        <a:graphic>
          <a:graphicData uri="http://schemas.openxmlformats.org/drawingml/2006/table">
            <a:tbl>
              <a:tblPr/>
              <a:tblGrid>
                <a:gridCol w="48768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وُلِدَ موسى وكان جميلاً مرضياً عند الله، هذا رُبِّيَ ثلاثة أشهُرٍ في بيت أبيه.فلمَّا طُرِحَ، أخذته ابنة فرعون وربَّته لنفسها ابناً.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At this time Moses was born, and was well pleasing to God; and he was brought up in his father's house for three months. 21 But when he was set out, Pharaoh's daughter took him away and brought him up as her own 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 cette époque, naquit Moïse, qui était beau devant Dieu. Il fut nourri trois mois dans la maison de son père 21 et quand il fut abandonné, la fille du Pharaon le recueillit et l’éleva comme son fils .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48" name="Group 16"/>
          <p:cNvGraphicFramePr>
            <a:graphicFrameLocks noGrp="1"/>
          </p:cNvGraphicFramePr>
          <p:nvPr/>
        </p:nvGraphicFramePr>
        <p:xfrm>
          <a:off x="76200" y="0"/>
          <a:ext cx="90678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فتهذَّب موسى بكُلِّ حكمةِ المصريِّينَ، وكان مُقتدراً في كلامه وفي أعماله.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Moses was learned in all the wisdom of the Egyptians, and was mighty in words and deeds.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Moïse fut instruit dans toute la sagesse des Égyptiens, et il était puissant en paroles et en œuvres.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6" name="Picture 5"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63" name="Group 51"/>
          <p:cNvGraphicFramePr>
            <a:graphicFrameLocks noGrp="1"/>
          </p:cNvGraphicFramePr>
          <p:nvPr/>
        </p:nvGraphicFramePr>
        <p:xfrm>
          <a:off x="76200" y="76200"/>
          <a:ext cx="9067800" cy="6612384"/>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a:t>
                      </a:r>
                      <a:r>
                        <a:rPr kumimoji="0" lang="ar-SA" sz="3200" b="0" i="0" u="sng" strike="noStrike" cap="none" normalizeH="0" baseline="0" dirty="0">
                          <a:ln>
                            <a:noFill/>
                          </a:ln>
                          <a:solidFill>
                            <a:srgbClr val="FF9900"/>
                          </a:solidFill>
                          <a:effectLst/>
                          <a:latin typeface="Arial" charset="0"/>
                          <a:cs typeface="Arial" charset="0"/>
                        </a:rPr>
                        <a:t> ( 79 : 2 ، 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 جالساً على الشاروبيمِ اظهر قُدَّامَ أفرايمَ وبنيامينَ ومنسَّى. لِخَلاصِنا</a:t>
                      </a:r>
                      <a:br>
                        <a:rPr kumimoji="0" lang="ar-SA" sz="3200" b="0" i="0" u="none" strike="noStrike" cap="none" normalizeH="0" baseline="0" dirty="0">
                          <a:ln>
                            <a:noFill/>
                          </a:ln>
                          <a:solidFill>
                            <a:schemeClr val="bg1"/>
                          </a:solidFill>
                          <a:effectLst/>
                          <a:latin typeface="Arial" charset="0"/>
                          <a:cs typeface="Arial" charset="0"/>
                        </a:rPr>
                      </a:br>
                      <a:r>
                        <a:rPr kumimoji="0" lang="ar-SA" sz="3200" b="0" i="0" u="none" strike="noStrike" cap="none" normalizeH="0" baseline="0" dirty="0">
                          <a:ln>
                            <a:noFill/>
                          </a:ln>
                          <a:solidFill>
                            <a:schemeClr val="bg1"/>
                          </a:solidFill>
                          <a:effectLst/>
                          <a:latin typeface="Arial" charset="0"/>
                          <a:cs typeface="Arial" charset="0"/>
                        </a:rPr>
                        <a:t>يا اللـهُ أَرددنَا. ولِينرْ وجهُكَ علينا فنخلُصَ.</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80:1-3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You who dwell between the cherubim, shine forth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Before Ephraim, Benjamin, and Manasseh, Stir up Your strength, And come and save us! 3 Restore us, O God; Cause Your face to shine, And we shall be saved!.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a:t>
                      </a:r>
                      <a:r>
                        <a:rPr kumimoji="0" lang="en-US" sz="2800" b="0" i="0" u="sng" strike="noStrike" cap="none" normalizeH="0" baseline="0" dirty="0">
                          <a:ln>
                            <a:noFill/>
                          </a:ln>
                          <a:solidFill>
                            <a:srgbClr val="FF9900"/>
                          </a:solidFill>
                          <a:effectLst/>
                          <a:latin typeface="Arial" charset="0"/>
                          <a:cs typeface="Arial" charset="0"/>
                        </a:rPr>
                        <a:t> 80:1-3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Toi qui sièges (entre) les chérubins ! Parais dans ta splendeur,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Devant Éphraïm, Benjamin et Manassé, réveille ta force, Mets toi en marche pour notre salut ! 3 O Dieu, fais nous revenir ! Fais briller ta face, et nous serons sauvés ! </a:t>
                      </a:r>
                      <a:r>
                        <a:rPr kumimoji="0" lang="en-US" sz="2800" b="0" i="0" u="none" strike="noStrike" cap="none" normalizeH="0" baseline="0" dirty="0">
                          <a:ln>
                            <a:noFill/>
                          </a:ln>
                          <a:solidFill>
                            <a:schemeClr val="bg1"/>
                          </a:solidFill>
                          <a:effectLst/>
                          <a:latin typeface="Arial" charset="0"/>
                          <a:cs typeface="Arial" charset="0"/>
                        </a:rPr>
                        <a:t>Alleluia</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2564" name="Rectangle 52"/>
          <p:cNvSpPr>
            <a:spLocks noGrp="1" noChangeArrowheads="1"/>
          </p:cNvSpPr>
          <p:nvPr>
            <p:ph type="ctrTitle"/>
          </p:nvPr>
        </p:nvSpPr>
        <p:spPr/>
        <p:txBody>
          <a:bodyPr/>
          <a:lstStyle/>
          <a:p>
            <a:r>
              <a:rPr lang="en-US" dirty="0"/>
              <a:t>4pg</a:t>
            </a:r>
          </a:p>
        </p:txBody>
      </p:sp>
      <p:sp>
        <p:nvSpPr>
          <p:cNvPr id="4" name="Text Box 29">
            <a:hlinkClick r:id="" action="ppaction://macro?name=LetThemExaltHimForBishop"/>
          </p:cNvPr>
          <p:cNvSpPr txBox="1">
            <a:spLocks noChangeArrowheads="1"/>
          </p:cNvSpPr>
          <p:nvPr/>
        </p:nvSpPr>
        <p:spPr bwMode="auto">
          <a:xfrm>
            <a:off x="7086600" y="6248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600" name="Group 64"/>
          <p:cNvGraphicFramePr>
            <a:graphicFrameLocks noGrp="1"/>
          </p:cNvGraphicFramePr>
          <p:nvPr/>
        </p:nvGraphicFramePr>
        <p:xfrm>
          <a:off x="76200" y="0"/>
          <a:ext cx="9067800" cy="63246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a:t>
                      </a:r>
                      <a:r>
                        <a:rPr kumimoji="0" lang="ar-SA" sz="3200" b="0" i="0" u="sng" strike="noStrike" cap="none" normalizeH="0" baseline="0">
                          <a:ln>
                            <a:noFill/>
                          </a:ln>
                          <a:solidFill>
                            <a:srgbClr val="FF9900"/>
                          </a:solidFill>
                          <a:effectLst/>
                          <a:latin typeface="Arial" charset="0"/>
                          <a:cs typeface="Arial" charset="0"/>
                        </a:rPr>
                        <a:t>( 1 : 57 ـ 80 )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تمَّ زمانُ أليصابات لتلِدَ، فولدت ابناً. وسَمِعَ جيرانُها وأقرباؤها أنَّ الربَّ قد عظَّم رحمتهُ لها، ففرحوا معها.</a:t>
                      </a:r>
                      <a:r>
                        <a:rPr kumimoji="0" lang="ar-SA" sz="2400" b="0" i="0" u="none" strike="noStrike" cap="none" normalizeH="0" baseline="0">
                          <a:ln>
                            <a:noFill/>
                          </a:ln>
                          <a:solidFill>
                            <a:schemeClr val="bg1"/>
                          </a:solidFill>
                          <a:effectLst/>
                          <a:latin typeface="Arial" charset="0"/>
                          <a:cs typeface="Arial" charset="0"/>
                        </a:rPr>
                        <a:t> </a:t>
                      </a:r>
                      <a:endParaRPr kumimoji="0" lang="ar-SA" sz="24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1:57-80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57 Now Elizabeth's full time came for her to be delivered, and she brought forth a son. 58 When her neighbors and relatives heard how the Lord had shown great mercy to her, they rejoiced with her.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1:57-80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57 Le temps où Élisabeth devait accoucher arriva, et elle enfanta un fils. 58  Ses voisins et ses parents apprirent que le Seigneur avait manifesté envers elle sa miséricorde, et se réjouirent avec elle.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3601" name="Rectangle 65"/>
          <p:cNvSpPr>
            <a:spLocks noGrp="1" noChangeArrowheads="1"/>
          </p:cNvSpPr>
          <p:nvPr>
            <p:ph type="ctrTitle"/>
          </p:nvPr>
        </p:nvSpPr>
        <p:spPr/>
        <p:txBody>
          <a:bodyPr/>
          <a:lstStyle/>
          <a:p>
            <a:r>
              <a:rPr lang="en-US" dirty="0"/>
              <a:t>4g</a:t>
            </a: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03" name="Group 39"/>
          <p:cNvGraphicFramePr>
            <a:graphicFrameLocks noGrp="1"/>
          </p:cNvGraphicFramePr>
          <p:nvPr/>
        </p:nvGraphicFramePr>
        <p:xfrm>
          <a:off x="0" y="0"/>
          <a:ext cx="9144000" cy="634416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اليوم الثَّامن أنَّهم جاءوا ليختنوا الصَّبيَّ، وسمَّوهُ بِاسم أبيه زكريَّا. فأجابت أُمُّهُ وقالت: " لا بل يُدعَى يوحنَّا ". فقالوا لها: " ليس أحدٌ في عشيرتك يُدعَى بهذا الاِسم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59 So it was, on the eighth day, that they came to circumcise the child; and they would have called him by the name of his father, Zacharias. 60 His mother answered and said, No; he shall be called John. 61 But they said to her, There is no one among your relatives who is called by this name.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59 Le huitième jour, ils vinrent circoncire le petit enfant, et ils l’appelaient Zacharie, du nom de son père. 60 Mais sa mère prit la parole et dit : Non, il sera appelé Jean. 61 Ils lui dirent : Il n’y a dans ta parenté personne qui soit appelé de ce nom.</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612" name="Group 52"/>
          <p:cNvGraphicFramePr>
            <a:graphicFrameLocks noGrp="1"/>
          </p:cNvGraphicFramePr>
          <p:nvPr/>
        </p:nvGraphicFramePr>
        <p:xfrm>
          <a:off x="76200" y="0"/>
          <a:ext cx="9067800" cy="634416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أشاروا إلى أبيه، بماذا تُريد أن تُسمِّيه. فطلب لوحاً وكتب قائلاً: " اسمه يوحنَّا ". فتعجَّب جميعهم. وبغتةً انفتح فمه ولسانه وتكلَّم مُبارِكاً 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62 So they made signs to his father--what he would have him called. 63 And he asked for a writing tablet, and wrote, saying, His name is John. So they all marveled. 64 Immediately his mouth was opened and his tongue loosed, and he spoke, praising God.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62 Et ils faisaient des signes à son père pour savoir comment il voulait l’appeler.63 Zacharie demanda une tablette et il écrivit : Jean est son nom. Et tous furent dans l’étonnement. 64 Au même instant, sa bouche s’ouvrit et sa langue se délia ; il parlait et bénissait Dieu.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37" name="Group 53"/>
          <p:cNvGraphicFramePr>
            <a:graphicFrameLocks noGrp="1"/>
          </p:cNvGraphicFramePr>
          <p:nvPr/>
        </p:nvGraphicFramePr>
        <p:xfrm>
          <a:off x="76200" y="76200"/>
          <a:ext cx="90678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ووقع خوفٌ على جميع جيرانهم. وتُحُدِّثَ بهذه الأمور جميعها في جبال اليهوديَّةِ، وحفظها جميع السَّامعين في قلوبهم قائلينَ: " أتُرى ماذا يكون لهذا الصَّبيُّ؟ " وكانت يد الربِّ معه.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65 Then fear came on all who dwelt around them; and all these sayings were discussed throughout all the hill country of Judea. 66 And all those who heard them kept them in their hearts, saying, What kind of child will this be? And the hand of the Lord was with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65 La crainte saisit tous les habitants d’alentour, et, dans toutes les montagnes de la Judée, on s’entretenait de tous ces événements.66  Tous ceux qui en entendaient parler les prirent à coeur et dirent : Que sera donc ce petit enfant ? En effet la main du Seigneur était avec lui.</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54" name="Group 46"/>
          <p:cNvGraphicFramePr>
            <a:graphicFrameLocks noGrp="1"/>
          </p:cNvGraphicFramePr>
          <p:nvPr/>
        </p:nvGraphicFramePr>
        <p:xfrm>
          <a:off x="76200" y="76200"/>
          <a:ext cx="9067800" cy="62484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وامتلأ زكريَّا أبوه من الرُّوح القُدُس، وتنبَّأ قائلاً: " مُبارَكٌ الرَّبُّ إلهُ إسرائيلَ الذي افتقد وصنع خلاصاً لشعبهِ،</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67 Now his father Zacharias was filled with the Holy Spirit, and prophesied, saying: 68 Blessed is the Lord God of Israel, For He has visited and redeemed His people,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67 Zacharie, son père, fut rempli d’Esprit Saint et prophétisa en ces termes :68 Béni soit le Seigneur, le Dieu d’Israël, De ce qu’il a visité et racheté son peuple,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14" name="Group 26"/>
          <p:cNvGraphicFramePr>
            <a:graphicFrameLocks noGrp="1"/>
          </p:cNvGraphicFramePr>
          <p:nvPr/>
        </p:nvGraphicFramePr>
        <p:xfrm>
          <a:off x="76200" y="76200"/>
          <a:ext cx="9067800" cy="638772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وأقام لنا قرن خلاصٍ من بيت داود فتاهُ. كما تكلَّم على أفواهِ أنبيائِه القدِّيسين منذُ الدَّهر، خلاصٍ مِن أعدائنا ومن أيدي جميع مُبغضينا.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69 And has raised up a horn of salvation for us In the house of His servant David, 70 As He spoke by the mouth of His holy prophets, Who have been since the world began, 71 That we should be saved from our enemies And from the hand of all who hate 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69 Et nous a procuré une pleine délivrance Dans la maison de David, son serviteur,70 Comme il en avait parlé par la bouche de ses saints prophètes depuis des siècles, 71 La délivrance de nos ennemis et de la main de tous ceux qui nous haïssent.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55" name="Group 55"/>
          <p:cNvGraphicFramePr>
            <a:graphicFrameLocks noGrp="1"/>
          </p:cNvGraphicFramePr>
          <p:nvPr/>
        </p:nvGraphicFramePr>
        <p:xfrm>
          <a:off x="76200" y="122238"/>
          <a:ext cx="8991600" cy="571716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ليصنع رحمةً مع آبائنا، ويذكُرَ عهدهُ المُقدَّس، القَسَمَ الذي حلف به لإبراهيم أبينا: أن يُعطينا بلا خوفٍ،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72 To perform the mercy promised to our fathers And to remember His holy covenant, 73 The oath which He swore to our father Abraham: 74 To grant us that we, Being delivered from the hand of our enemies, Might serve Him without fear,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72 Ainsi fait–il miséricorde à nos pères Et se souvient–il de sa sainte alliance. 73 Selon le serment qu’il a juré à Abraham, notre père.74  Ainsi nous accorde–t–il, après avoir été délivrés de la main de nos ennemis, de pouvoir sans crainte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63" name="Group 39"/>
          <p:cNvGraphicFramePr>
            <a:graphicFrameLocks noGrp="1"/>
          </p:cNvGraphicFramePr>
          <p:nvPr/>
        </p:nvGraphicFramePr>
        <p:xfrm>
          <a:off x="0" y="76200"/>
          <a:ext cx="9144000" cy="681444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الخلاص من أيدي أعدائنا، لنعبدهُ بالطهارة والحقِّ قُدَّامه جميع أيَّامنا. وأنتَ أيُّها الصَّبيُّ نبيَّ العليِّ تُدعَى، لأنَّك تتقدَّمُ سائراً أمام وجه الرَّبِّ لتُعِدَّ طُرقهُ. لتُعطيَ عِلْم الخلاصِ لشـعبه بمغفرة خطاياهم،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75 In holiness and righteousness before Him all the days of our life. 76 And you, child, will be called the prophet of the Highest; For you will go before the face of the Lord to prepare His ways, 77 To give knowledge of salvation to His people By the remission of their sins,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75 Lui rendre un culte dans la sainteté et la justice, en sa présence, tout au long de nos jours.76 Et toi, petit enfant, tu seras appelé prophète du Très–Haut ; Car tu marcheras devant le Seigneur pour préparer ses voies, 77 Pour donner à son peuple la connaissance du salut par le pardon de ses péchés,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84" name="Group 52"/>
          <p:cNvGraphicFramePr>
            <a:graphicFrameLocks noGrp="1"/>
          </p:cNvGraphicFramePr>
          <p:nvPr/>
        </p:nvGraphicFramePr>
        <p:xfrm>
          <a:off x="152400" y="76200"/>
          <a:ext cx="9067800" cy="64008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تحنن رحمة إلهنا التي بها افتقدنا المُشرَقُ من العَلاءِ. ليُضيء على الجالسينَ في الظُّلمةِ وظلال الموتِ، لكي تستقيم أرجُلنا في طريقِ السَّلام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78 Through the tender mercy of our God, With which the Dayspring from on high has visited us; 79 To give light to those who sit in darkness and the shadow of death, To guide our feet into the way of peace.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78 Grâce à l’ardente miséricorde de notre Dieu. C’est par elle que le soleil levant nous visitera d’en haut 79 Pour éclairer ceux qui sont assis dans les ténèbres et dans l’ombre de la mort Et pour diriger nos pas dans le chemin de la paix.</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006" name="Group 30"/>
          <p:cNvGraphicFramePr>
            <a:graphicFrameLocks noGrp="1"/>
          </p:cNvGraphicFramePr>
          <p:nvPr/>
        </p:nvGraphicFramePr>
        <p:xfrm>
          <a:off x="69850" y="76200"/>
          <a:ext cx="9074150" cy="5849938"/>
        </p:xfrm>
        <a:graphic>
          <a:graphicData uri="http://schemas.openxmlformats.org/drawingml/2006/table">
            <a:tbl>
              <a:tblPr rtl="1"/>
              <a:tblGrid>
                <a:gridCol w="5029200">
                  <a:extLst>
                    <a:ext uri="{9D8B030D-6E8A-4147-A177-3AD203B41FA5}">
                      <a16:colId xmlns:a16="http://schemas.microsoft.com/office/drawing/2014/main" val="20000"/>
                    </a:ext>
                  </a:extLst>
                </a:gridCol>
                <a:gridCol w="404495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الصَّبيُّ فكان ينمُو ويتقوَّى بالرُّوح، وكان مُقيمٌ في البراري إلى يوم ظُهورهِ لإسرائيلَ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80 Or le petit enfant grandissait et se fortifiait en esprit. Il demeurait dans les déserts, jusqu’au jour où il se présenta devant Israël.</a:t>
                      </a: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80 So the child grew and became strong in spirit, and was in the deserts till the day of his manifestation to Israel. </a:t>
                      </a:r>
                      <a:r>
                        <a:rPr kumimoji="0" lang="en-US" sz="2400" b="1" i="0" u="none" strike="noStrike" cap="none" normalizeH="0" baseline="0">
                          <a:ln>
                            <a:noFill/>
                          </a:ln>
                          <a:solidFill>
                            <a:srgbClr val="FF9900"/>
                          </a:solidFill>
                          <a:effectLst/>
                          <a:latin typeface="Arial" charset="0"/>
                          <a:cs typeface="Arial" charset="0"/>
                        </a:rPr>
                        <a:t>(Glory be to God </a:t>
                      </a:r>
                      <a:r>
                        <a:rPr kumimoji="0" lang="en-US" sz="2000" b="1" i="0" u="none" strike="noStrike" cap="none" normalizeH="0" baseline="0">
                          <a:ln>
                            <a:noFill/>
                          </a:ln>
                          <a:solidFill>
                            <a:srgbClr val="FF9900"/>
                          </a:solidFill>
                          <a:effectLst/>
                          <a:latin typeface="Arial" charset="0"/>
                          <a:cs typeface="Arial" charset="0"/>
                        </a:rPr>
                        <a:t>fore</a:t>
                      </a:r>
                      <a:r>
                        <a:rPr kumimoji="0" lang="en-US" sz="2400" b="1" i="0" u="none" strike="noStrike" cap="none" normalizeH="0" baseline="0">
                          <a:ln>
                            <a:noFill/>
                          </a:ln>
                          <a:solidFill>
                            <a:srgbClr val="FF9900"/>
                          </a:solidFill>
                          <a:effectLst/>
                          <a:latin typeface="Arial" charset="0"/>
                          <a:cs typeface="Arial" charset="0"/>
                        </a:rPr>
                        <a:t>v</a:t>
                      </a:r>
                      <a:r>
                        <a:rPr kumimoji="0" lang="en-US" sz="2000" b="1" i="0" u="none" strike="noStrike" cap="none" normalizeH="0" baseline="0">
                          <a:ln>
                            <a:noFill/>
                          </a:ln>
                          <a:solidFill>
                            <a:srgbClr val="FF9900"/>
                          </a:solidFill>
                          <a:effectLst/>
                          <a:latin typeface="Arial" charset="0"/>
                          <a:cs typeface="Arial" charset="0"/>
                        </a:rPr>
                        <a:t>er</a:t>
                      </a:r>
                      <a:r>
                        <a:rPr kumimoji="0" lang="en-US" sz="2400" b="1" i="0" u="none" strike="noStrike" cap="none" normalizeH="0" baseline="0">
                          <a:ln>
                            <a:noFill/>
                          </a:ln>
                          <a:solidFill>
                            <a:srgbClr val="FF9900"/>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65" name="Group 9"/>
          <p:cNvGraphicFramePr>
            <a:graphicFrameLocks noGrp="1"/>
          </p:cNvGraphicFramePr>
          <p:nvPr/>
        </p:nvGraphicFramePr>
        <p:xfrm>
          <a:off x="395288" y="4048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Sunday of The Month of Kiahk</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الخامس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كيهك</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Dimanche du mois de </a:t>
                      </a:r>
                      <a:r>
                        <a:rPr kumimoji="0" lang="en-US" sz="4000" b="0" i="0" u="none" strike="noStrike" cap="none" normalizeH="0" baseline="0">
                          <a:ln>
                            <a:noFill/>
                          </a:ln>
                          <a:solidFill>
                            <a:srgbClr val="FF9900"/>
                          </a:solidFill>
                          <a:effectLst/>
                          <a:latin typeface="Arial" charset="0"/>
                          <a:cs typeface="Arial" charset="0"/>
                        </a:rPr>
                        <a:t>Kiahk</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4044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506" name="Group 2"/>
          <p:cNvGraphicFramePr>
            <a:graphicFrameLocks noGrp="1"/>
          </p:cNvGraphicFramePr>
          <p:nvPr/>
        </p:nvGraphicFramePr>
        <p:xfrm>
          <a:off x="107950" y="115888"/>
          <a:ext cx="8928100" cy="6538977"/>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15:1-2</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مَن يسكنُ في مَسكنِكَ، أو مَن يَحلُّ في جبلِ قُدسِكَ. إلاَّ السَّالِكُ بلا عيبٍ، ويعملُ البرَّ ويتكلَّمُ الحقَّ في قلبهِ.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15:1-2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qui sera reçu dans ta tente? Qui demeurera sur ta montagne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L'homme à la conduite intègre, qui pratique la justice et dont les pensées sont honnêtes,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who walks uprightly, And works righteousness, And speaks the truth in his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5517" name="Rectangle 13"/>
          <p:cNvSpPr>
            <a:spLocks noGrp="1" noChangeArrowheads="1"/>
          </p:cNvSpPr>
          <p:nvPr>
            <p:ph type="ctrTitle"/>
          </p:nvPr>
        </p:nvSpPr>
        <p:spPr/>
        <p:txBody>
          <a:bodyPr/>
          <a:lstStyle/>
          <a:p>
            <a:r>
              <a:rPr lang="en-US" dirty="0"/>
              <a:t>5pv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30" name="Group 2"/>
          <p:cNvGraphicFramePr>
            <a:graphicFrameLocks noGrp="1"/>
          </p:cNvGraphicFramePr>
          <p:nvPr/>
        </p:nvGraphicFramePr>
        <p:xfrm>
          <a:off x="34925" y="115888"/>
          <a:ext cx="9074150" cy="66446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a:t>
                      </a:r>
                      <a:r>
                        <a:rPr kumimoji="0" lang="ar-EG" sz="3200" b="0" i="0" u="sng" strike="noStrike" cap="none" normalizeH="0" baseline="0">
                          <a:ln>
                            <a:noFill/>
                          </a:ln>
                          <a:solidFill>
                            <a:srgbClr val="FF9933"/>
                          </a:solidFill>
                          <a:effectLst/>
                          <a:latin typeface="Arial" charset="0"/>
                          <a:cs typeface="Arial" charset="0"/>
                        </a:rPr>
                        <a:t>( 4 : </a:t>
                      </a:r>
                      <a:r>
                        <a:rPr kumimoji="0" lang="ar-SA" sz="3200" b="0" i="0" u="sng" strike="noStrike" cap="none" normalizeH="0" baseline="0">
                          <a:ln>
                            <a:noFill/>
                          </a:ln>
                          <a:solidFill>
                            <a:srgbClr val="FF9933"/>
                          </a:solidFill>
                          <a:effectLst/>
                          <a:latin typeface="Arial" charset="0"/>
                          <a:cs typeface="Arial" charset="0"/>
                        </a:rPr>
                        <a:t>46 ـ 53 )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كفر ناحوم عبدٌ لملكٍ ابنه مريضٌ. هذا إذ سَمعَ أنَّ يسوعَ قد جاءَ من اليهوديَّةِ إلى الجليل انطلقَ إليهِ، وسألَهُ أن يَنزل ويَشفي ابنهُ. لأنَّه كان مُشرفاً على الموتِ.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27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y avait un officier royal dont le fils était malade à Capharnaüm. 47 ayant entendu dire que Jésus arrivait de Judée en Galilée, il vint le trouver et le priait de descendre guérir son fils qui se mourait.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there was a certain nobleman whose son was sick at Capernaum 47 When he heard that Jesus had come out of Judea into Galilee, he went to Him and implored Him to come down and heal his son, for he was at the point of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6541" name="Rectangle 13"/>
          <p:cNvSpPr>
            <a:spLocks noGrp="1" noChangeArrowheads="1"/>
          </p:cNvSpPr>
          <p:nvPr>
            <p:ph type="ctrTitle"/>
          </p:nvPr>
        </p:nvSpPr>
        <p:spPr/>
        <p:txBody>
          <a:bodyPr/>
          <a:lstStyle/>
          <a:p>
            <a:r>
              <a:rPr lang="en-US" dirty="0"/>
              <a:t>5v</a:t>
            </a: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54" name="Group 2"/>
          <p:cNvGraphicFramePr>
            <a:graphicFrameLocks noGrp="1"/>
          </p:cNvGraphicFramePr>
          <p:nvPr/>
        </p:nvGraphicFramePr>
        <p:xfrm>
          <a:off x="34925" y="44450"/>
          <a:ext cx="9074150" cy="646779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 لا تؤمنونَ إنْ لم تُعاينوا آياتٍ وعجائبَ! " قال له عبدُ المَلِكِ: " يا سيِّدي، انزل قبل أن يموتَ فتاي ". قال له يسوع: " امضِ. ابنُكَ حيٌّ ". فآمنَ الرَّجلُ بالقولِ الذي قاله له يسوع، وذهبَ.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Jésus lui dit "Si vous ne voyez signes et prodiges, vous ne croirez donc jamais! 49 L'officier lui dit: "Seigneur, descends avant que mon enfant ne meure!" 50 Jésus lui dit: "Va, ton fils vit." Cet homme crut à la parole que Jésus lui avait dite et il se mit en route.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Then Jesus said to him, Unless you people see signs and wonders, you will by no means believe. 49 The nobleman said to Him, Sir, come down before my child dies! 50 Jesus said to him, Go your way; your son lives. So the man believed the word that Jesus spoke to him, and he went his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78" name="Group 2"/>
          <p:cNvGraphicFramePr>
            <a:graphicFrameLocks noGrp="1"/>
          </p:cNvGraphicFramePr>
          <p:nvPr/>
        </p:nvGraphicFramePr>
        <p:xfrm>
          <a:off x="34925" y="115888"/>
          <a:ext cx="9001125" cy="64976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نازلٌ استقبلهُ عبيدُهُ قائلينَ: " إنَّ ابنَكَ حيٌّ ". فاستخبرهُمْ عن السَّاعةِ التي فيها أخذ يَتعافَى، فقالوا له: " أمس في السَّاعةِ السَّابعةِ تركتهُ الحُمَّى ".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Tandis qu'il descendait, ses serviteurs vinrent à sa rencontre et dirent: "Ton enfant vit!" 52 Il leur demanda à quelle heure il s'était trouvé mieux et ils répondirent: "C'est hier, à la septième heure, que la fièvre l'a quitté."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as he was now going down, his servants met him and told him, saying, Your son lives! 52 Then he inquired of them the hour when he got better. And they said to him, Yesterday at the seventh hour the fever left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02"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ففهِمَ أبوه أنَّه في تلكَ السَّاعةِ التي قال له فيها يسوعُ إنَّ ابنَكَ حيٌّ. فآمنَ هو وبيتهُ كلُّه.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Le père constata que c'était à cette heure même que Jésus lui avait dit: "Ton fils vit." Dès lors il crut, lui et toute sa maisonnée.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So the father knew that it was at the same hour in which Jesus said to him, Your son lives. And he himself believed, and his whole household.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4106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 name="Group 2"/>
          <p:cNvGraphicFramePr>
            <a:graphicFrameLocks noGrp="1"/>
          </p:cNvGraphicFramePr>
          <p:nvPr/>
        </p:nvGraphicFramePr>
        <p:xfrm>
          <a:off x="107950" y="44450"/>
          <a:ext cx="9001125" cy="62658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24:3-4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يَصعدُ إلى جبلِ الربِّ، أو مَن يقومُ في موضع قُدسِهِ. الطَّاهِرُ بيديِهِ، النَّقِيُّ بقلبِهِ. هللويا.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Qui gravira la montagne du Seigneur? Qui se tiendra dans son saint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L'homme aux mains innocentes et au cœur pur,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Who may ascend into the hill of the Lord? Or who may stand in His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He who has clean hands and a pure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1661" name="Rectangle 13"/>
          <p:cNvSpPr>
            <a:spLocks noGrp="1" noChangeArrowheads="1"/>
          </p:cNvSpPr>
          <p:nvPr>
            <p:ph type="ctrTitle"/>
          </p:nvPr>
        </p:nvSpPr>
        <p:spPr/>
        <p:txBody>
          <a:bodyPr/>
          <a:lstStyle/>
          <a:p>
            <a:r>
              <a:rPr lang="en-US" sz="1000" dirty="0"/>
              <a:t>5pm</a:t>
            </a:r>
          </a:p>
        </p:txBody>
      </p:sp>
      <p:sp>
        <p:nvSpPr>
          <p:cNvPr id="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4" name="Group 2"/>
          <p:cNvGraphicFramePr>
            <a:graphicFrameLocks noGrp="1"/>
          </p:cNvGraphicFramePr>
          <p:nvPr/>
        </p:nvGraphicFramePr>
        <p:xfrm>
          <a:off x="34925" y="115888"/>
          <a:ext cx="9074150" cy="6581839"/>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( 3 : 17 ـ 21 )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يُرسِل اللهُ ابنَهُ إلى العالم ليَدينَ العالمَ، بل ليَخلُصَ به العالمُ. فمَن يؤمن به لا يُدانُ،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 : 17 - 21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Dieu n'a pas envoyé son Fils dans le monde pour juger le monde, mais pour que le monde soit sauvé par lui. 18 Qui croit en lui n'est pas jugé; qui ne croit pas est déjà jugé,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3:17-21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God did not send His Son into the world to condemn the world, but that the world through Him might be saved. 18 He who believes in Him is not condemned; but he who does not believe is condemned already,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2685" name="Rectangle 13"/>
          <p:cNvSpPr>
            <a:spLocks noGrp="1" noChangeArrowheads="1"/>
          </p:cNvSpPr>
          <p:nvPr>
            <p:ph type="ctrTitle"/>
          </p:nvPr>
        </p:nvSpPr>
        <p:spPr/>
        <p:txBody>
          <a:bodyPr/>
          <a:lstStyle/>
          <a:p>
            <a:r>
              <a:rPr lang="en-US" dirty="0"/>
              <a:t>5m</a:t>
            </a:r>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8" name="Group 2"/>
          <p:cNvGraphicFramePr>
            <a:graphicFrameLocks noGrp="1"/>
          </p:cNvGraphicFramePr>
          <p:nvPr/>
        </p:nvGraphicFramePr>
        <p:xfrm>
          <a:off x="107950" y="115888"/>
          <a:ext cx="9001125" cy="611981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يؤمن به، فقد دِينَ، لأنَّه لم يؤمن بِاسم ابن الله الوحيد. وهذه هيَ الدَّينونة: إنَّ النُّور قد جاءَ إلى العالم، وأحبَّ النَّاس الظُّلمة أكثر مِن النُّور، لأنَّ أعمالَهُم كانت شرِّيرةً.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 n'a pas cru au nom du Fils unique de Dieu. 19 Et le jugement le voici: la lumière est venue dans le monde, et les hommes ont préféré l'obscurité à la lumière parce que leurs oeuvres étaient mauvaises.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34" name="Group 14"/>
          <p:cNvGraphicFramePr>
            <a:graphicFrameLocks noGrp="1"/>
          </p:cNvGraphicFramePr>
          <p:nvPr/>
        </p:nvGraphicFramePr>
        <p:xfrm>
          <a:off x="34925" y="115888"/>
          <a:ext cx="9001125" cy="6352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كلَّ مَن يَعملُ الشَّر يُبغِضُ النُّور، ولا يأتى إلى النُّور، لئلاَّ توبَّخ أعماله لأنَّها شرِّيرة. والذي يفعل الحقَّ فيأتي إلى النُّور، لكي تَظهر عمالَهُ أنَّها باللهِ مَعمولةٌ.</a:t>
                      </a:r>
                      <a:r>
                        <a:rPr kumimoji="0" lang="ar-EG" sz="3200" b="1" i="0" u="none" strike="noStrike" cap="none" normalizeH="0" baseline="0" dirty="0">
                          <a:ln>
                            <a:noFill/>
                          </a:ln>
                          <a:solidFill>
                            <a:srgbClr val="FF9900"/>
                          </a:solidFill>
                          <a:effectLst/>
                          <a:latin typeface="Arial" charset="0"/>
                          <a:cs typeface="Arial" charset="0"/>
                        </a:rPr>
                        <a:t>( والمجد للـه دائماً )</a:t>
                      </a:r>
                      <a:r>
                        <a:rPr kumimoji="0" lang="en-US"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En effet, quiconque fait le mal hait la lumière et ne vient pas à la lumière, de crainte que ses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soient démasquées. 21 Celui qui fait la vérité vient à la lumière pour que ses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soient manifestées, elles qui ont été accomplies en Dieu.</a:t>
                      </a: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rId2" action="ppaction://hlinkpres?slideindex=763&amp;slidetitle=GOSPEL RESPO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157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US" sz="2800">
              <a:solidFill>
                <a:schemeClr val="bg1"/>
              </a:solidFill>
              <a:latin typeface="Avva_Shenouda" pitchFamily="34" charset="0"/>
            </a:endParaRPr>
          </a:p>
        </p:txBody>
      </p:sp>
      <p:sp>
        <p:nvSpPr>
          <p:cNvPr id="4157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4157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4" name="Group 2"/>
          <p:cNvGraphicFramePr>
            <a:graphicFrameLocks noGrp="1"/>
          </p:cNvGraphicFramePr>
          <p:nvPr/>
        </p:nvGraphicFramePr>
        <p:xfrm>
          <a:off x="34925" y="44450"/>
          <a:ext cx="9145588" cy="667816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a:t>
                      </a:r>
                      <a:r>
                        <a:rPr kumimoji="0" lang="en-US" sz="2800" b="0" i="0" u="sng" strike="noStrike" cap="none" normalizeH="0" baseline="0" dirty="0">
                          <a:ln>
                            <a:noFill/>
                          </a:ln>
                          <a:solidFill>
                            <a:srgbClr val="FF9933"/>
                          </a:solidFill>
                          <a:effectLst/>
                          <a:latin typeface="Arial" charset="0"/>
                          <a:cs typeface="Arial" charset="0"/>
                        </a:rPr>
                        <a:t>7:1-17</a:t>
                      </a:r>
                      <a:r>
                        <a:rPr kumimoji="0" lang="ar-SA" sz="3200" b="0" i="0" u="sng" strike="noStrike" cap="none" normalizeH="0" baseline="0" dirty="0">
                          <a:ln>
                            <a:noFill/>
                          </a:ln>
                          <a:solidFill>
                            <a:srgbClr val="FF9933"/>
                          </a:solidFill>
                          <a:effectLst/>
                          <a:latin typeface="Arial" charset="0"/>
                          <a:cs typeface="Arial" charset="0"/>
                        </a:rPr>
                        <a:t>)</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مَلكي صادقَ هذا، مَلِكَ ساليمَ، كاهِنَ اللهِ العليِّ، الذي خرجَ لاستقبال إبراهيمَ حالَ رجوعه من كَسرَةِ المُلوكِ وبارَكهُ، الذي قَسَمَ لهُ إبراهيمُ عُشراً مِنْ كُلِّ شيءٍ يمتلكه. المُتَرْجَمَ أوَّلاً " مَلِكَ البرِّ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a:t>
                      </a:r>
                      <a:r>
                        <a:rPr kumimoji="0" lang="en-US" sz="2800" b="0" i="0" u="sng" strike="noStrike" cap="none" normalizeH="0" baseline="0">
                          <a:ln>
                            <a:noFill/>
                          </a:ln>
                          <a:solidFill>
                            <a:srgbClr val="FF9933"/>
                          </a:solidFill>
                          <a:effectLst/>
                          <a:latin typeface="Arial" charset="0"/>
                          <a:cs typeface="Arial" charset="0"/>
                        </a:rPr>
                        <a:t>7:1-17</a:t>
                      </a:r>
                      <a:endParaRPr kumimoji="0" lang="fr-FR"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Melkisédeq, roi de Salem, prêtre du Dieu très haut, est allé à la rencontre d'Abraham, lorsque celui-ci revenait du combat contre les rois, et l'a béni. 2 C'est à lui qu'Abraham remit la dîme de tout. D'abord, il porte un nom qui se traduit "roi de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7:1-17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this Melchizedek, king of Salem, priest of the Most High God, who met Abraham returning from the slaughter of the kings and blessed him, 2 to whom also Abraham gave a tenth part of all, first being translated king of righteousness,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7805" name="Rectangle 13"/>
          <p:cNvSpPr>
            <a:spLocks noGrp="1" noChangeArrowheads="1"/>
          </p:cNvSpPr>
          <p:nvPr>
            <p:ph type="ctrTitle"/>
          </p:nvPr>
        </p:nvSpPr>
        <p:spPr/>
        <p:txBody>
          <a:bodyPr/>
          <a:lstStyle/>
          <a:p>
            <a:r>
              <a:rPr lang="en-US" dirty="0"/>
              <a:t>5p</a:t>
            </a:r>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8" name="Group 2"/>
          <p:cNvGraphicFramePr>
            <a:graphicFrameLocks noGrp="1"/>
          </p:cNvGraphicFramePr>
          <p:nvPr/>
        </p:nvGraphicFramePr>
        <p:xfrm>
          <a:off x="34925" y="115888"/>
          <a:ext cx="9074150" cy="62182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أيضاً مَلِكَ ساليمَ " الذي معناه " مَلِكَ السَّلام " بلا أبٍ، بلا أُمٍّ، بلا نسبٍ. لا بداءَةَ أيَّام لهُ ولا نهايَةَ حياةٍ. بل هو مُشبَّهٌ بِابنِ اللهِ، يبقَى كاهناً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ensuite, il est aussi roi de Salem, c'est-à-dire roi de paix. 3 Lui qui n'a ni père, ni mère, ni généalogie, ni commencement pour ses jours, ni fin pour sa vie, mais qui est assimilé au Fils de Dieu reste prêtre à perpétuité.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then also king of Salem, meaning king of peace, 3 without father, without mother, without genealogy, having neither beginning of days nor end of life, but made like the Son of God, remains a priest continually.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2" name="Group 2"/>
          <p:cNvGraphicFramePr>
            <a:graphicFrameLocks noGrp="1"/>
          </p:cNvGraphicFramePr>
          <p:nvPr/>
        </p:nvGraphicFramePr>
        <p:xfrm>
          <a:off x="34925" y="44450"/>
          <a:ext cx="9074150" cy="658558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انظروا مَا أعظمَ هذا الذي أعطاهُ إبراهيمُ رئيسُ الآباءِ، عُشراً مِنْ خيار مالهُ! وأمَّا الذينَ هُم مِن بني لاوي، عِندما يأخذونَ الكهنوتَ، فلهُمْ وصيَّةٌ أنْ يأخذوا مِن الشَّعب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Contemplez la grandeur de ce personnage, à qui Abraham a donné en dîme la meilleure part du butin, lui, le patriarche. 5 Or, ceux des fils de Lévi qui reçoivent le sacerdoce ont ordre, de par la loi, de prélever la dîme sur le peuple,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Now consider how great this man was, to whom even the patriarch Abraham gave a tenth of the spoils. 5 And indeed those who are of the sons of Levi, who receive the priesthood, have a commandment to receive tithes from the people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6" name="Group 2"/>
          <p:cNvGraphicFramePr>
            <a:graphicFrameLocks noGrp="1"/>
          </p:cNvGraphicFramePr>
          <p:nvPr/>
        </p:nvGraphicFramePr>
        <p:xfrm>
          <a:off x="34925" y="44450"/>
          <a:ext cx="9074150" cy="651414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 إخوتهم بمقتضَى النَّاموس، مع أنَّهم قد خرجوا من صُلبِ إبراهيم. ولكنَّ الذي ليسَ له نسبٌ منهُم، قد أخذ عُشراً من إبراهيم، وبارَك الذي له المواعيدُ! وبدونَ كلّ جدالٍ: الأصغرُ يُبَارَكُ مِن الأكبر منه،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c'est-à-dire sur leurs frères, qui sont pourtant des descendants d'Abraham.6 Mais lui, qui ne figure pas dans leurs généalogies, a soumis Abraham à la dîme et a béni le titulaire des promesses. 7 Or, sans aucune contestation, c'est l'inférieur qui est béni par le supérieur.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is, from their brethren, though they have come from the loins of Abraham; 6 but he whose genealogy is not derived from them received tithes from Abraham and blessed him who had the promises. 7 Now beyond all contradiction the lesser is blessed by the better.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90" name="Group 2"/>
          <p:cNvGraphicFramePr>
            <a:graphicFrameLocks noGrp="1"/>
          </p:cNvGraphicFramePr>
          <p:nvPr/>
        </p:nvGraphicFramePr>
        <p:xfrm>
          <a:off x="34925" y="44450"/>
          <a:ext cx="9074150" cy="708374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وهنا أُناسٌ مائتونَ يأخذون عُشوراً، وأمَّا هُناكَ فالمشهودُ له بأنَّه حيٌّ. كقول مَن يقول عن إبراهيم، ولاوي أيضاً الآخذ العشور قد أعطى العشور. لأنَّه كان بعدُ في صُلبِ أبيه حين استقبله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ici, ceux qui perçoivent la dîme sont des hommes qui meurent, là c'est quelqu'un dont on atteste qu'il vit. 9 Et pour tout dire, en la personne d'Abraham, même Lévi, qui perçoit la dîme, a été soumis à la dîme. Car il était encore dans les reins de son ancêtre, lorsque eut lieu la rencontre avec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Here mortal men receive tithes, but there he receives them, of whom it is witnessed that he lives. 9 Even Levi, who receives tithes, paid tithes through Abraham, so to speak, 10 for he was still in the loins of his father when Melchizedek met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4" name="Group 2"/>
          <p:cNvGraphicFramePr>
            <a:graphicFrameLocks noGrp="1"/>
          </p:cNvGraphicFramePr>
          <p:nvPr/>
        </p:nvGraphicFramePr>
        <p:xfrm>
          <a:off x="107950" y="44450"/>
          <a:ext cx="8928100"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1525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كان بالكهنوت اللاويِّ كمالٌ ـ إذ الشَّعب أخذ النَّاموس عليه ـ ماذا كانت الحاجة بعدُ إلى أن يقوم كاهنٌ آخَرُ على رتبة ملكي صادق، ولا يُقالُ " على رُتبةِ هارون "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on était parvenu à un parfait accomplissement par le sacerdoce lévitique, car il était la base de la législation donnée au peuple, quel besoin y aurait-il eu encore de susciter un autre prêtre, dans la ligne de Melkisédeq, au lieu de le désigner dans la ligne d'Aaron?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perfection were through the Levitical priesthood (for under it the people received the law), what further need was there that another priest should rise according to the order of Melchizedek, and not be called according to the order of Aaron?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8" name="Group 2"/>
          <p:cNvGraphicFramePr>
            <a:graphicFrameLocks noGrp="1"/>
          </p:cNvGraphicFramePr>
          <p:nvPr/>
        </p:nvGraphicFramePr>
        <p:xfrm>
          <a:off x="34925" y="44450"/>
          <a:ext cx="9145588" cy="67691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تغيَّرَ الكهنوتُ، فبالضَّرورةِ يَصيرُ تغيُّرٌ للنَّاموس أيضاً. لأنَّ الذي يُقال عنه هذا كان أُخِذَ من سبط آخَرَ لم يُلازم أحدٌ منه المذبح. فإنَّه واضحٌ أنَّ ربَّنا قد طلعَ من سبطِ يهوذا،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un changement de sacerdoce entraîne forcément un changement de loi. 13 Et celui que vise le texte cité fait partie d'une tribu dont aucun membre n'a été affecté au service de l'autel. 14 Il est notoire, en effet, que notre Seigneur est issu de Juda,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priesthood being changed, of necessity there is also a change of the law. 13 For He of whom these things are spoken belongs to another tribe, from which no man has officiated at the altar. 14 For it is evident that our Lord arose from Judah,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2" name="Group 2"/>
          <p:cNvGraphicFramePr>
            <a:graphicFrameLocks noGrp="1"/>
          </p:cNvGraphicFramePr>
          <p:nvPr/>
        </p:nvGraphicFramePr>
        <p:xfrm>
          <a:off x="34925" y="44450"/>
          <a:ext cx="9074150" cy="59531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يَتكلَّم عنه موسى شيئاً من جهة الكهنوت. وذلك أكثر وضوحاً أيضاً إنْ كان على شبهِ ملكي صادق يقوم كاهنٌ آخَرُ،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d'une tribu pour laquelle Moïse n'a rien dit dans ses textes sur les prêtres. 15 Et l'évidence est plus grande encore si l'autre prêtre suscité ressemble à Melkisédeq,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which tribe Moses spoke nothing concerning priesthood. 15 And it is yet far more evident if, in the likeness of Melchizedek, there arises another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86" name="Group 2"/>
          <p:cNvGraphicFramePr>
            <a:graphicFrameLocks noGrp="1"/>
          </p:cNvGraphicFramePr>
          <p:nvPr/>
        </p:nvGraphicFramePr>
        <p:xfrm>
          <a:off x="34925" y="115888"/>
          <a:ext cx="9074150" cy="658177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9732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قد صار ليسَ بحَسبِ ناموس وصيَّةٍ جسديَّةٍ، بل بحسبِ قوَّة حياةٍ لا تزول. لأنَّه يشهد عنه أنكَ: " الكاهن إلى الأبدِ على رُتبةِ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n'accède pas à la prêtrise en vertu d'une loi de filiation humaine, mais en vertu de la puissance d'une vie indestructible. 17 Ce témoignage, en effet, lui est rendu: Tu es prêtre pour l'éternité à la manière de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has come, not according to the law of a fleshly commandment, but according to the power of an endless life. 17 For He testifies: You are a priest forever According to the order of Melchizedek.</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US" sz="3200" b="1">
              <a:solidFill>
                <a:srgbClr val="CC0000"/>
              </a:solidFill>
              <a:latin typeface="Times New Roman" pitchFamily="18" charset="0"/>
            </a:endParaRPr>
          </a:p>
        </p:txBody>
      </p:sp>
      <p:sp>
        <p:nvSpPr>
          <p:cNvPr id="4280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4280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82" name="Group 2"/>
          <p:cNvGraphicFramePr>
            <a:graphicFrameLocks noGrp="1"/>
          </p:cNvGraphicFramePr>
          <p:nvPr/>
        </p:nvGraphicFramePr>
        <p:xfrm>
          <a:off x="34925" y="44450"/>
          <a:ext cx="9074150"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الثانية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 ـ 13 )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la Dame élue et à ses enfants, que j'aime dans la lumière de la vérité - non pas moi seulement, mais encore tous ceux qui possèdent la connaissance de la vérité -,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0093" name="Rectangle 13"/>
          <p:cNvSpPr>
            <a:spLocks noGrp="1" noChangeArrowheads="1"/>
          </p:cNvSpPr>
          <p:nvPr>
            <p:ph type="ctrTitle"/>
          </p:nvPr>
        </p:nvSpPr>
        <p:spPr/>
        <p:txBody>
          <a:bodyPr/>
          <a:lstStyle/>
          <a:p>
            <a:r>
              <a:rPr lang="en-US" dirty="0"/>
              <a:t>5c</a:t>
            </a:r>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6" name="Group 2"/>
          <p:cNvGraphicFramePr>
            <a:graphicFrameLocks noGrp="1"/>
          </p:cNvGraphicFramePr>
          <p:nvPr/>
        </p:nvGraphicFramePr>
        <p:xfrm>
          <a:off x="34925" y="1158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بعضاً سالكين فى الحقِّ، كما أخذنا وصيَّة من الآبِ.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nous seront grâce, miséricorde, paix, qui nous viennent de Dieu le Père, et de Jésus Christ, le Fils du Père, dans la vérité et l'amour. 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30" name="Group 2"/>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التي كانت عندنا من البدء: أن نُحبَّ بعضنا بعضاً. وهذه هيَ المحبَّة، أن نسلكَ بحسبِ وصاياه.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6 et voici ce qu'est l'amour: que nous marchions dans la voie de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4" name="Group 2"/>
          <p:cNvGraphicFramePr>
            <a:graphicFrameLocks noGrp="1"/>
          </p:cNvGraphicFramePr>
          <p:nvPr/>
        </p:nvGraphicFramePr>
        <p:xfrm>
          <a:off x="34925" y="44450"/>
          <a:ext cx="9074150" cy="67691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Tel est le commandement que vous avez entendu depuis le commencement, pour que vous marchiez dans cette voie. 7 Car de nombreux séducteurs se sont répandus dans le monde: ils ne professent pas la foi à la venue de Jésus Christ dans la chair. Le voilà, le séducteur et l'antéchrist!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8" name="Group 2"/>
          <p:cNvGraphicFramePr>
            <a:graphicFrameLocks noGrp="1"/>
          </p:cNvGraphicFramePr>
          <p:nvPr/>
        </p:nvGraphicFramePr>
        <p:xfrm>
          <a:off x="34925" y="44450"/>
          <a:ext cx="9217025" cy="6553201"/>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أنفُسِكم لئلاَّ تفقِدوا ما عملتموه، بل تنالوا أجراً تاماً. كلُّ مَن يتعدَّى ولا يثبت فى تعليم المسيح فليس له إلهٌ. ومَن يثبُت فى تعليم المسيح فهذا له الآبُ والابنُ.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vos oeuvres, mais de recevoir pleine récompense. 9 Quiconque va trop avant et ne demeure  pas dans la doctrine du Christ, n'a pas Dieu. Celui qui demeure dans la doctrine, il a, lui, et le Père et le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02"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في أعمالهِ الشِّرِّيرةِ.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sans être porteur de cette doctrine, ne l'accueillez pas chez vous et ne lui souhaitez pas la bienvenue. 11 Qui lui souhaite la bienvenue communie à ses oeuvres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6" name="Group 2"/>
          <p:cNvGraphicFramePr>
            <a:graphicFrameLocks noGrp="1"/>
          </p:cNvGraphicFramePr>
          <p:nvPr/>
        </p:nvGraphicFramePr>
        <p:xfrm>
          <a:off x="34925" y="115888"/>
          <a:ext cx="9001125" cy="624420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bien des choses à vous écrire, pourtant je n'ai pas voulu le faire avec du papier et de l'encre. Car j'espère me rendre chez vous et vous parler de vive voix, afin que notre joie soit complète. 13 Te saluent les enfants de ta Sœur l'élue.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38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4382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382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2" name="Group 2"/>
          <p:cNvGraphicFramePr>
            <a:graphicFrameLocks noGrp="1"/>
          </p:cNvGraphicFramePr>
          <p:nvPr/>
        </p:nvGraphicFramePr>
        <p:xfrm>
          <a:off x="71438" y="115888"/>
          <a:ext cx="9072562" cy="6629146"/>
        </p:xfrm>
        <a:graphic>
          <a:graphicData uri="http://schemas.openxmlformats.org/drawingml/2006/table">
            <a:tbl>
              <a:tblPr rtl="1"/>
              <a:tblGrid>
                <a:gridCol w="4787900">
                  <a:extLst>
                    <a:ext uri="{9D8B030D-6E8A-4147-A177-3AD203B41FA5}">
                      <a16:colId xmlns:a16="http://schemas.microsoft.com/office/drawing/2014/main" val="20000"/>
                    </a:ext>
                  </a:extLst>
                </a:gridCol>
                <a:gridCol w="4284662">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dirty="0">
                          <a:ln>
                            <a:noFill/>
                          </a:ln>
                          <a:solidFill>
                            <a:srgbClr val="FF9933"/>
                          </a:solidFill>
                          <a:effectLst/>
                          <a:latin typeface="Arial" charset="0"/>
                          <a:cs typeface="Arial" charset="0"/>
                        </a:rPr>
                        <a:t> (</a:t>
                      </a:r>
                      <a:r>
                        <a:rPr kumimoji="0" lang="fr-FR" sz="3200" b="0" i="0" u="sng" strike="noStrike" cap="none" normalizeH="0" baseline="0" dirty="0">
                          <a:ln>
                            <a:noFill/>
                          </a:ln>
                          <a:solidFill>
                            <a:srgbClr val="FF9933"/>
                          </a:solidFill>
                          <a:effectLst/>
                          <a:latin typeface="Arial" charset="0"/>
                          <a:cs typeface="Arial" charset="0"/>
                        </a:rPr>
                        <a:t>18 : 9-21</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الربُّ لبولس برؤيا في اللَّيل: " لا تخف، بل تكلَّم ولا تسكت، لأنِّي أنا معك، ولا يقوم عليك أحدٌ ليؤذيك، لأنَّ لي شعباً كثيراً في هذه المدينة ".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18 : 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Une nuit, le Seigneur dit à Paul dans une vision: "Sois sans crainte, continue de parler, ne te tais pas. Je suis en effet avec toi et personne ne mettra la main sur toi pour te maltraiter car, dans cette ville, un peuple nombreux m'est destiné."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the Lord spoke to Paul in the night by a vision, Do not be afraid, but speak, and do not keep silent; 10 for I am with you, and no one will attack you to hurt you; for I have many people in this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333" name="Rectangle 13"/>
          <p:cNvSpPr>
            <a:spLocks noGrp="1" noChangeArrowheads="1"/>
          </p:cNvSpPr>
          <p:nvPr>
            <p:ph type="ctrTitle"/>
          </p:nvPr>
        </p:nvSpPr>
        <p:spPr/>
        <p:txBody>
          <a:bodyPr/>
          <a:lstStyle/>
          <a:p>
            <a:r>
              <a:rPr lang="en-US" dirty="0"/>
              <a:t>5a</a:t>
            </a:r>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6"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سنةً وستَّةَ أشهُرٍ، يُعلِّم بينهم بكلمة الله. ولمَّا كانَ غاليونُ يَتولَّى أخائية، اجتمع اليهودُ بنفسٍ واحدةٍ على بولُسَ، وأتوا به إلى كرسيِّ الولايَةِ قائلينَ: " إنَّ هذا يَستَميلُ النَّاسَ أن يَعبُدوا اللـهَ بخلافِ النَّاموسِ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Paul y demeura un an et six mois, enseignant la parole de Dieu. 12 Sous le proconsulat de Gallion en Achaïe, l'hostilité des Juifs devint unanime à l'égard de Paul et ils l'amenèrent au tribunal. 13 "C'est à un culte illégal de Dieu, soutenaient-ils, que cet individu veut amener les gens."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continued there a year and six months, teaching the word of God among them. 12 When Gallio was proconsul of Achaia, the Jews with one accord rose up against Paul and brought him to the judgment seat, 13 saying, This fellow persuades men to worship God contrary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70" name="Group 2"/>
          <p:cNvGraphicFramePr>
            <a:graphicFrameLocks noGrp="1"/>
          </p:cNvGraphicFramePr>
          <p:nvPr/>
        </p:nvGraphicFramePr>
        <p:xfrm>
          <a:off x="34925" y="44450"/>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احتملَكُم. ولكن إذا كانت مسألةً عن كلمةٍ، وأسماءٍ، وناموسِكُم، فتُبصِرونَ أنتُم.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Paul allait prendre la parole, quand Gallion répondit aux Juifs: "S'il s'agissait d'un délit ou de quelque méfait éhonté, je recevrais votre plainte, ô Juifs, comme de raison; mais, puisque vos querelles concernent une doctrine, 15 des noms et la loi qui vous est propre, cela vous regarde!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15 But if it is a question of words and names and your own law, look to it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4" name="Group 2"/>
          <p:cNvGraphicFramePr>
            <a:graphicFrameLocks noGrp="1"/>
          </p:cNvGraphicFramePr>
          <p:nvPr/>
        </p:nvGraphicFramePr>
        <p:xfrm>
          <a:off x="34925" y="115888"/>
          <a:ext cx="9001125" cy="644271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لستُ أريدُ أن أكونَ قاضِياً لهذِهِ الأُمورِ ". فطرَدَهُم خارج كرسيِّ الولاية. فأمسك جميعهم بسوستانيسَ رئيسَ المجمع، وضَرَبوهُ قُدَّامَ الكُرسيِّ، ولم يَهُمَّ غاليون شيءٌ مِن ذلكَ.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veux pas, moi, être juge en pareille matière.16 Et il les renvoya du tribunal. 17  Tous se saisirent alors de Sosthène, chef de synagogue; ils le rouaient de coups devant le tribunal; mais Gallion ne s'en souciait absolument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do not want to be a judge of such matters. 16 And he drove them from the judgment seat. 17 Then all the Greeks took Sosthenes, the ruler of the synagogue, and beat him before the judgment seat. But Gallio took no notice of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18"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فلبثَ أيضاً أيَّاماً كثيرةً عند الإخوة، ثمَّ ودَّعهُم وأقلعَ إلى سوريَّة، ومعهُ بريسكلاَّ وأكيلا، بعدما حلقَ رأسهُ في كَنخَرِيا لأنَّه كانَ عليهِ نذرٌ. فأقبلَ إلى أفسُس وتركهُما هناكَ.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Paul resta encore assez longtemps à Corinthe. Puis il quitta les frères et s'embarqua pour la Syrie, en compagnie de Priscille et d'Aquilas. A la suite d'un vœu, il s'était fait tondre la tête à Cenchrées. 19 Ils gagnèrent Ephèse, où Paul se sépara de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So Paul still remained a good while. Then he took leave of the brethren and sailed for Syria, and Priscilla and Aquila were with him. He had his hair cut off at Cenchrea, for he had taken a vow. 19 And he came to Ephesus, and left them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2" name="Group 2"/>
          <p:cNvGraphicFramePr>
            <a:graphicFrameLocks noGrp="1"/>
          </p:cNvGraphicFramePr>
          <p:nvPr/>
        </p:nvGraphicFramePr>
        <p:xfrm>
          <a:off x="34925" y="115888"/>
          <a:ext cx="9001125" cy="6585585"/>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هو فدخلَ المجمع وكان يتكلَّم مع اليهود. وإذ كانوا يَطلُبونَ إليه أن يمكُث عِندهُم زماناً طويلاً لم يجب. بل ودَّعهُم قائلاً: " أني سأعود إليكُم أيضاً بمشيئة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rendit, pour sa part, à la synagogue et y adressa la parole aux Juifs. 20 Comme ceux-ci lui demandaient de prolonger son séjour, il refusa, 21 mais les quitta sur ces mots: "Je reviendrai chez vous une autre fois, si Dieu le veut.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himself entered the synagogue and reasoned with the Jews. 20 When they asked him to stay a longer time with them, he did not consent, 21 but took leave of them, saying, I must by all means keep this coming feast in Jerusalem; but I will return again to you, God willing.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6" name="Picture 5"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7"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38" name="Group 2"/>
          <p:cNvGraphicFramePr>
            <a:graphicFrameLocks noGrp="1"/>
          </p:cNvGraphicFramePr>
          <p:nvPr/>
        </p:nvGraphicFramePr>
        <p:xfrm>
          <a:off x="107950" y="44450"/>
          <a:ext cx="9001125" cy="6678168"/>
        </p:xfrm>
        <a:graphic>
          <a:graphicData uri="http://schemas.openxmlformats.org/drawingml/2006/table">
            <a:tbl>
              <a:tblPr rtl="1"/>
              <a:tblGrid>
                <a:gridCol w="4780915">
                  <a:extLst>
                    <a:ext uri="{9D8B030D-6E8A-4147-A177-3AD203B41FA5}">
                      <a16:colId xmlns:a16="http://schemas.microsoft.com/office/drawing/2014/main" val="20000"/>
                    </a:ext>
                  </a:extLst>
                </a:gridCol>
                <a:gridCol w="422021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مزمور </a:t>
                      </a:r>
                      <a:r>
                        <a:rPr kumimoji="0" lang="en-US" sz="3200" b="0" i="0" u="sng" strike="noStrike" cap="none" normalizeH="0" baseline="0" dirty="0">
                          <a:ln>
                            <a:noFill/>
                          </a:ln>
                          <a:solidFill>
                            <a:srgbClr val="FF9933"/>
                          </a:solidFill>
                          <a:effectLst/>
                          <a:latin typeface="Arial" charset="0"/>
                          <a:cs typeface="Arial" charset="0"/>
                        </a:rPr>
                        <a:t>96:7-9</a:t>
                      </a: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قَدِّموا للرَّبِّ يا جميعَ قبائلَ الشُّعوب. قدِّموا للرَّبِّ مَجْداً وكرامةً. قدِّموا للرَّبِّ مجداً لاسمِهِ. احملوا الذبائح وانطلقوا فادخُلُوا ديَارَهُ. اسجُدُوا للـرَّبِّ في دارهِ المُقدَّس.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Arial" charset="0"/>
                        </a:rPr>
                        <a:t>Psaume </a:t>
                      </a:r>
                      <a:r>
                        <a:rPr kumimoji="0" lang="en-US" sz="2800" b="0" i="0" u="sng" strike="noStrike" cap="none" normalizeH="0" baseline="0" dirty="0">
                          <a:ln>
                            <a:noFill/>
                          </a:ln>
                          <a:solidFill>
                            <a:srgbClr val="FF9933"/>
                          </a:solidFill>
                          <a:effectLst/>
                          <a:latin typeface="Arial" charset="0"/>
                          <a:cs typeface="Arial" charset="0"/>
                        </a:rPr>
                        <a:t>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Donnez au Seigneur, familles des peuples, Donnez au Seigneur gloire et force. 8 Donnez au Seigneur la gloire de son nom. Apportez votre offrande, entrez dans ses parvis; 9 prosternez-vous devant le Seigneur quand éclate sa sainteté.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Psalms 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Give to the Lord, O families of the peoples, Give to the Lord glory and strength. </a:t>
                      </a:r>
                      <a:r>
                        <a:rPr kumimoji="0" lang="en-US" sz="2800" b="0" i="0" u="none" strike="noStrike" cap="none" normalizeH="0" baseline="0" dirty="0">
                          <a:ln>
                            <a:noFill/>
                          </a:ln>
                          <a:solidFill>
                            <a:schemeClr val="bg1"/>
                          </a:solidFill>
                          <a:effectLst/>
                          <a:latin typeface="Arial" charset="0"/>
                          <a:cs typeface="Arial" charset="0"/>
                        </a:rPr>
                        <a:t>8 Give to the Lord the glory due His name; Bring an offering, and come into His courts. 9 Oh, worship the Lord in the beauty of holiness!.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9549" name="Rectangle 13"/>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412665" y="6248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2"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a:t>
                      </a:r>
                      <a:r>
                        <a:rPr kumimoji="0" lang="en-US" sz="3600" b="0" i="0" u="sng" strike="noStrike" cap="none" normalizeH="0" baseline="0" dirty="0">
                          <a:ln>
                            <a:noFill/>
                          </a:ln>
                          <a:solidFill>
                            <a:srgbClr val="FF9933"/>
                          </a:solidFill>
                          <a:effectLst/>
                          <a:latin typeface="Arial" charset="0"/>
                          <a:cs typeface="Arial" charset="0"/>
                        </a:rPr>
                        <a:t> 6:5-14</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فرفعَ يسوعُ عَينيهِ إلى فوق ونظر أنَّ جمعاً كثيراً مُقبلٌ إليه، فقال لفيلُبُّس: " مِن أين نجدُ خُبزاً لنبتاع ليأكُل هؤلاءِ؟ " وإنَّما قال هذا ليمتحنهُ، لأنَّهُ كان عالماً ما هو مزمعٌ أن يفعلَ.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a:t>
                      </a:r>
                      <a:r>
                        <a:rPr kumimoji="0" lang="en-US" sz="4000" b="0" i="0" u="sng" strike="noStrike" cap="none" normalizeH="0" baseline="0">
                          <a:ln>
                            <a:noFill/>
                          </a:ln>
                          <a:solidFill>
                            <a:srgbClr val="FF9933"/>
                          </a:solidFill>
                          <a:effectLst/>
                          <a:latin typeface="Arial" charset="0"/>
                          <a:cs typeface="Arial" charset="0"/>
                        </a:rPr>
                        <a:t>6:5-14</a:t>
                      </a:r>
                      <a:endParaRPr kumimoji="0" lang="fr-FR" sz="40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Or, ayant levé les yeux, Jésus vit une grande foule qui venait à lui. Il dit à Philippe: "Où achèterons-nous des pains pour qu'ils aient de quoi manger? 6 En parlant ainsi il le mettait à l'épreuve; il savait, quant à lui, ce qu'il allait 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6:5-14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Jesus lifted up His eyes, and seeing a great multitude coming toward Him, He said to Philip, Where shall we buy bread, that these may eat? 6 But this He said to test him, for He Himself knew what He would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573" name="Rectangle 13"/>
          <p:cNvSpPr>
            <a:spLocks noGrp="1" noChangeArrowheads="1"/>
          </p:cNvSpPr>
          <p:nvPr>
            <p:ph type="ctrTitle"/>
          </p:nvPr>
        </p:nvSpPr>
        <p:spPr/>
        <p:txBody>
          <a:bodyPr/>
          <a:lstStyle/>
          <a:p>
            <a:r>
              <a:rPr lang="en-US" dirty="0"/>
              <a:t>5g</a:t>
            </a:r>
          </a:p>
        </p:txBody>
      </p:sp>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6"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أجابه فيلُبُّس: " لا يَكفيهم خُبزٌ بمائتي دينار ليأخذَ كلُّ واحدٍ منهم شيئاً يسيراً ". قال له واحدٌ من تلاميذه، وهو أندراوسُ أخو سمعانَ بطرس: " يوجد هُنا غُلامٌ مَعهُ خمسةُ أرغفةِ شعيرٍ وسمكتان.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Philippe lui répondit: "Deux cents deniers de pains ne suffiraient pas pour que chacun reçoive un petit morceau." 8 Un de ses disciples, André, le frère de Simon Pierre, lui dit: 9 "Il y a là un garçon qui possède cinq pains d'orge et deux petits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Philip answered Him, Two hundred denarii worth of bread is not sufficient for them, that every one of them may have a little. 8 One of His disciples, Andrew, Simon Peter's brother, said to Him, 9 There is a lad here who has five barley loaves and two small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10"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كيف يكفى هذا المقدار لمثل هؤلاء الجموع. فقال يسوع: " اجعلوا النَّاس يتَّكئون ". وكانَ يوجد في ذلك المكان عُشبٌ كثيرٌ، فاتَّكأ الرِّجالُ وعددهُم كان نحو خَمسةِ آلافٍ.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qu'est-ce que cela pour tant de gens? 10 Jésus dit: "Faites-les asseoir." Il y avait beaucoup d'herbe à cet endroit. Ils s'assirent donc; ils étaient environ cinq mille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what are they among so many? 10 Then Jesus said, Make the people sit down. Now there was much grass in the place. So the men sat down, in number about five thousand.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34" name="Group 2"/>
          <p:cNvGraphicFramePr>
            <a:graphicFrameLocks noGrp="1"/>
          </p:cNvGraphicFramePr>
          <p:nvPr/>
        </p:nvGraphicFramePr>
        <p:xfrm>
          <a:off x="34925" y="44450"/>
          <a:ext cx="9001125"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يسوعُ الأرغفةَ وشكرَ، وأعطى التَّلاميذِ، والتَّلاميذُ أعطَوا المُتَّكئينَ. وكذلكَ أيضاً من السَّمك بقدر ما شاء كل واحد.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Jésus prit les pains, il rendit grâce et les distribua aux convives. Il fit de même avec les poissons; il leur en donna autant qu'ils en désiraient.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Jesus took the loaves, and when He had given thanks He distributed them to the disciples, and the disciples to those sitting down; and likewise of the fish, as much as they wanted.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8" name="Group 2"/>
          <p:cNvGraphicFramePr>
            <a:graphicFrameLocks noGrp="1"/>
          </p:cNvGraphicFramePr>
          <p:nvPr/>
        </p:nvGraphicFramePr>
        <p:xfrm>
          <a:off x="107950" y="115888"/>
          <a:ext cx="9001125"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شَبِعوا، قال لتلاميذهِ: " اجمعوا الكسر الفاضِلةَ لكى لا يضيعَ شئٌ منها ". فجمعوا من الفضلات وملأوا اثنتَي عشرةَ قُفَّةً مِنَ الكسر مِن خَمسةِ أرغفةِ الشَّعير التى فَضَلت. عن الآكلينَ.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Lorsqu'ils furent rassasiés, Jésus dit à ses disciples: "Rassemblez les morceaux qui restent, de sorte que rien ne soit perdu. 13 Ils les rassemblèrent et ils remplirent douze paniers avec les morceaux des cinq pains d'orge qui étaient restés à ceux qui avaient mangé.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they were filled, He said to His disciples, Gather up the fragments that remain, so that nothing is lost. 13 Therefore they gathered them up, and filled twelve baskets with the fragments of the five barley loaves which were left over by those who had eaten.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2" name="Group 2"/>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النَّاسُ الآيات التى صنعَها يسوعُ قالوا: " إنَّ هذا هو بالحقيقةِ النَّبيُّ الآتي إلى العالم!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A la vue du signe qu'il venait d'opérer, les gens dirent: "Celui-ci est vraiment le Prophète, celui qui doit venir dans le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those men, when they had seen the sign that Jesus did, said, This is truly the Prophet who is to come into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32800</Words>
  <Application>Microsoft Office PowerPoint</Application>
  <PresentationFormat>Affichage à l'écran (4:3)</PresentationFormat>
  <Paragraphs>1300</Paragraphs>
  <Slides>295</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295</vt:i4>
      </vt:variant>
    </vt:vector>
  </HeadingPairs>
  <TitlesOfParts>
    <vt:vector size="300" baseType="lpstr">
      <vt:lpstr>Arial</vt:lpstr>
      <vt:lpstr>Avva_Shenouda</vt:lpstr>
      <vt:lpstr>Coptic</vt:lpstr>
      <vt:lpstr>Times New Roman</vt:lpstr>
      <vt:lpstr>Default Design</vt:lpstr>
      <vt:lpstr> قراءات آحاد شهر كيهك  Lectures des dimanches du mois de Kiahk</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4pm</vt:lpstr>
      <vt:lpstr>Présentation PowerPoint</vt:lpstr>
      <vt:lpstr>4m</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dc:creator>
  <cp:lastModifiedBy>Christophe Boshra</cp:lastModifiedBy>
  <cp:revision>317</cp:revision>
  <dcterms:created xsi:type="dcterms:W3CDTF">2007-08-29T18:38:38Z</dcterms:created>
  <dcterms:modified xsi:type="dcterms:W3CDTF">2021-02-24T17:53:47Z</dcterms:modified>
</cp:coreProperties>
</file>